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8" r:id="rId4"/>
    <p:sldId id="271" r:id="rId5"/>
    <p:sldId id="262" r:id="rId6"/>
    <p:sldId id="273" r:id="rId7"/>
    <p:sldId id="270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4114800" y="2286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Rectangle 32"/>
          <p:cNvSpPr/>
          <p:nvPr/>
        </p:nvSpPr>
        <p:spPr>
          <a:xfrm>
            <a:off x="0" y="5638800"/>
            <a:ext cx="9144000" cy="121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5791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1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11: Warlords of Siberia</a:t>
            </a:r>
            <a:endParaRPr lang="en-IE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685800"/>
            <a:ext cx="9144000" cy="533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Isosceles Triangle 14"/>
          <p:cNvSpPr/>
          <p:nvPr/>
        </p:nvSpPr>
        <p:spPr>
          <a:xfrm>
            <a:off x="4267200" y="1828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Isosceles Triangle 15"/>
          <p:cNvSpPr/>
          <p:nvPr/>
        </p:nvSpPr>
        <p:spPr>
          <a:xfrm>
            <a:off x="5029200" y="2209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Isosceles Triangle 16"/>
          <p:cNvSpPr/>
          <p:nvPr/>
        </p:nvSpPr>
        <p:spPr>
          <a:xfrm>
            <a:off x="4038600" y="1066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Isosceles Triangle 17"/>
          <p:cNvSpPr/>
          <p:nvPr/>
        </p:nvSpPr>
        <p:spPr>
          <a:xfrm>
            <a:off x="4038600" y="2743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Isosceles Triangle 18"/>
          <p:cNvSpPr/>
          <p:nvPr/>
        </p:nvSpPr>
        <p:spPr>
          <a:xfrm>
            <a:off x="4876800" y="9906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Isosceles Triangle 19"/>
          <p:cNvSpPr/>
          <p:nvPr/>
        </p:nvSpPr>
        <p:spPr>
          <a:xfrm>
            <a:off x="5486400" y="34290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Isosceles Triangle 20"/>
          <p:cNvSpPr/>
          <p:nvPr/>
        </p:nvSpPr>
        <p:spPr>
          <a:xfrm>
            <a:off x="5029200" y="152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Isosceles Triangle 21"/>
          <p:cNvSpPr/>
          <p:nvPr/>
        </p:nvSpPr>
        <p:spPr>
          <a:xfrm>
            <a:off x="4419600" y="3581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Isosceles Triangle 22"/>
          <p:cNvSpPr/>
          <p:nvPr/>
        </p:nvSpPr>
        <p:spPr>
          <a:xfrm>
            <a:off x="5181600" y="4343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Isosceles Triangle 23"/>
          <p:cNvSpPr/>
          <p:nvPr/>
        </p:nvSpPr>
        <p:spPr>
          <a:xfrm>
            <a:off x="4267200" y="4648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Isosceles Triangle 24"/>
          <p:cNvSpPr/>
          <p:nvPr/>
        </p:nvSpPr>
        <p:spPr>
          <a:xfrm>
            <a:off x="5410200" y="5257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Isosceles Triangle 25"/>
          <p:cNvSpPr/>
          <p:nvPr/>
        </p:nvSpPr>
        <p:spPr>
          <a:xfrm>
            <a:off x="4572000" y="57150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Isosceles Triangle 26"/>
          <p:cNvSpPr/>
          <p:nvPr/>
        </p:nvSpPr>
        <p:spPr>
          <a:xfrm>
            <a:off x="5867400" y="6019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/>
          <p:cNvSpPr/>
          <p:nvPr/>
        </p:nvSpPr>
        <p:spPr>
          <a:xfrm>
            <a:off x="4876800" y="381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/>
          <p:cNvSpPr/>
          <p:nvPr/>
        </p:nvSpPr>
        <p:spPr>
          <a:xfrm>
            <a:off x="5029200" y="3200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Oval 31"/>
          <p:cNvSpPr/>
          <p:nvPr/>
        </p:nvSpPr>
        <p:spPr>
          <a:xfrm>
            <a:off x="5486400" y="6019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Isosceles Triangle 33"/>
          <p:cNvSpPr/>
          <p:nvPr/>
        </p:nvSpPr>
        <p:spPr>
          <a:xfrm>
            <a:off x="3886200" y="304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TextBox 35"/>
          <p:cNvSpPr txBox="1"/>
          <p:nvPr/>
        </p:nvSpPr>
        <p:spPr>
          <a:xfrm>
            <a:off x="4648200" y="457200"/>
            <a:ext cx="1600200" cy="92333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Perm</a:t>
            </a:r>
          </a:p>
          <a:p>
            <a:r>
              <a:rPr lang="en-IE" sz="1200" smtClean="0">
                <a:latin typeface="Bahnschrift Light Condensed" pitchFamily="34" charset="0"/>
              </a:rPr>
              <a:t>December 1918:</a:t>
            </a:r>
          </a:p>
          <a:p>
            <a:r>
              <a:rPr lang="en-IE" sz="1200" smtClean="0">
                <a:latin typeface="Bahnschrift Light Condensed" pitchFamily="34" charset="0"/>
              </a:rPr>
              <a:t>Whites seize the city in the ‘Perm Catastrophe’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95800" y="3276600"/>
            <a:ext cx="1447800" cy="92333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Ufa</a:t>
            </a:r>
          </a:p>
          <a:p>
            <a:r>
              <a:rPr lang="en-IE" sz="1200" smtClean="0">
                <a:latin typeface="Bahnschrift Light Condensed" pitchFamily="34" charset="0"/>
              </a:rPr>
              <a:t>Falls to Whites in </a:t>
            </a:r>
            <a:r>
              <a:rPr lang="en-IE" sz="1200" smtClean="0">
                <a:latin typeface="Bahnschrift Light Condensed" pitchFamily="34" charset="0"/>
              </a:rPr>
              <a:t>March 1919 during Spring Offensive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 rot="10800000">
            <a:off x="6477000" y="914400"/>
            <a:ext cx="1752600" cy="11430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TextBox 39"/>
          <p:cNvSpPr txBox="1"/>
          <p:nvPr/>
        </p:nvSpPr>
        <p:spPr>
          <a:xfrm>
            <a:off x="6858000" y="1143000"/>
            <a:ext cx="1295400" cy="67710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Siberian Army</a:t>
            </a:r>
          </a:p>
          <a:p>
            <a:r>
              <a:rPr lang="en-IE" sz="1100" smtClean="0">
                <a:latin typeface="Bahnschrift Light Condensed" pitchFamily="34" charset="0"/>
              </a:rPr>
              <a:t>General Gajda - @45,000 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 rot="10800000">
            <a:off x="6019800" y="2743200"/>
            <a:ext cx="1676400" cy="990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TextBox 41"/>
          <p:cNvSpPr txBox="1"/>
          <p:nvPr/>
        </p:nvSpPr>
        <p:spPr>
          <a:xfrm>
            <a:off x="6172200" y="2971800"/>
            <a:ext cx="1524000" cy="50783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Western Army</a:t>
            </a:r>
          </a:p>
          <a:p>
            <a:r>
              <a:rPr lang="en-IE" sz="1100" smtClean="0">
                <a:latin typeface="Bahnschrift Light Condensed" pitchFamily="34" charset="0"/>
              </a:rPr>
              <a:t>General Khanzhin - @42,000 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 rot="10800000">
            <a:off x="6324600" y="4800600"/>
            <a:ext cx="1828800" cy="990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TextBox 43"/>
          <p:cNvSpPr txBox="1"/>
          <p:nvPr/>
        </p:nvSpPr>
        <p:spPr>
          <a:xfrm>
            <a:off x="6477000" y="5029200"/>
            <a:ext cx="1676400" cy="50783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Southern Army Group</a:t>
            </a:r>
          </a:p>
          <a:p>
            <a:r>
              <a:rPr lang="en-IE" sz="1100" smtClean="0">
                <a:latin typeface="Bahnschrift Light Condensed" pitchFamily="34" charset="0"/>
              </a:rPr>
              <a:t>Dutov / Belov -@25,000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45" name="Right Arrow 44"/>
          <p:cNvSpPr/>
          <p:nvPr/>
        </p:nvSpPr>
        <p:spPr>
          <a:xfrm rot="10800000">
            <a:off x="6477000" y="5715000"/>
            <a:ext cx="1600200" cy="11430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TextBox 45"/>
          <p:cNvSpPr txBox="1"/>
          <p:nvPr/>
        </p:nvSpPr>
        <p:spPr>
          <a:xfrm>
            <a:off x="6781800" y="5943600"/>
            <a:ext cx="1219200" cy="69249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smtClean="0">
                <a:latin typeface="Bahnschrift Light Condensed" pitchFamily="34" charset="0"/>
              </a:rPr>
              <a:t>Orenburg &amp; Ural Cossacks</a:t>
            </a:r>
          </a:p>
          <a:p>
            <a:r>
              <a:rPr lang="en-IE" sz="1100" smtClean="0">
                <a:latin typeface="Bahnschrift Light Condensed" pitchFamily="34" charset="0"/>
              </a:rPr>
              <a:t>@20,000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00600" y="6119336"/>
            <a:ext cx="1295400" cy="73866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Orenburg</a:t>
            </a:r>
          </a:p>
          <a:p>
            <a:r>
              <a:rPr lang="en-IE" sz="1200" smtClean="0">
                <a:latin typeface="Bahnschrift Light Condensed" pitchFamily="34" charset="0"/>
              </a:rPr>
              <a:t>Worker militia holds out under long siege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2590800" y="381000"/>
            <a:ext cx="1143000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Right Arrow 48"/>
          <p:cNvSpPr/>
          <p:nvPr/>
        </p:nvSpPr>
        <p:spPr>
          <a:xfrm>
            <a:off x="2590800" y="1600200"/>
            <a:ext cx="1143000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Right Arrow 49"/>
          <p:cNvSpPr/>
          <p:nvPr/>
        </p:nvSpPr>
        <p:spPr>
          <a:xfrm>
            <a:off x="2590800" y="3276600"/>
            <a:ext cx="1143000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ight Arrow 50"/>
          <p:cNvSpPr/>
          <p:nvPr/>
        </p:nvSpPr>
        <p:spPr>
          <a:xfrm>
            <a:off x="2590800" y="4724400"/>
            <a:ext cx="1143000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Right Arrow 51"/>
          <p:cNvSpPr/>
          <p:nvPr/>
        </p:nvSpPr>
        <p:spPr>
          <a:xfrm>
            <a:off x="2590800" y="5791200"/>
            <a:ext cx="1143000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TextBox 52"/>
          <p:cNvSpPr txBox="1"/>
          <p:nvPr/>
        </p:nvSpPr>
        <p:spPr>
          <a:xfrm>
            <a:off x="2667000" y="609600"/>
            <a:ext cx="7620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3</a:t>
            </a:r>
            <a:r>
              <a:rPr lang="en-IE" sz="1600" b="1" baseline="30000" smtClean="0">
                <a:latin typeface="Bahnschrift Light Condensed" pitchFamily="34" charset="0"/>
              </a:rPr>
              <a:t>rd</a:t>
            </a:r>
            <a:r>
              <a:rPr lang="en-IE" sz="1600" b="1" smtClean="0">
                <a:latin typeface="Bahnschrift Light Condensed" pitchFamily="34" charset="0"/>
              </a:rPr>
              <a:t> 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667000" y="1828800"/>
            <a:ext cx="7620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2</a:t>
            </a:r>
            <a:r>
              <a:rPr lang="en-IE" sz="1600" b="1" baseline="30000" smtClean="0">
                <a:latin typeface="Bahnschrift Light Condensed" pitchFamily="34" charset="0"/>
              </a:rPr>
              <a:t>nd</a:t>
            </a:r>
            <a:r>
              <a:rPr lang="en-IE" sz="1600" b="1" smtClean="0">
                <a:latin typeface="Bahnschrift Light Condensed" pitchFamily="34" charset="0"/>
              </a:rPr>
              <a:t>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67000" y="3505200"/>
            <a:ext cx="7620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5</a:t>
            </a:r>
            <a:r>
              <a:rPr lang="en-IE" sz="1600" b="1" baseline="30000" smtClean="0">
                <a:latin typeface="Bahnschrift Light Condensed" pitchFamily="34" charset="0"/>
              </a:rPr>
              <a:t>th</a:t>
            </a:r>
            <a:r>
              <a:rPr lang="en-IE" sz="1600" b="1" smtClean="0">
                <a:latin typeface="Bahnschrift Light Condensed" pitchFamily="34" charset="0"/>
              </a:rPr>
              <a:t> 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67000" y="4953000"/>
            <a:ext cx="7620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4</a:t>
            </a:r>
            <a:r>
              <a:rPr lang="en-IE" sz="1600" b="1" baseline="30000" smtClean="0">
                <a:latin typeface="Bahnschrift Light Condensed" pitchFamily="34" charset="0"/>
              </a:rPr>
              <a:t>th</a:t>
            </a:r>
            <a:r>
              <a:rPr lang="en-IE" sz="1600" b="1" smtClean="0">
                <a:latin typeface="Bahnschrift Light Condensed" pitchFamily="34" charset="0"/>
              </a:rPr>
              <a:t> 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667000" y="6019800"/>
            <a:ext cx="7620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1</a:t>
            </a:r>
            <a:r>
              <a:rPr lang="en-IE" sz="1600" b="1" baseline="30000" smtClean="0">
                <a:latin typeface="Bahnschrift Light Condensed" pitchFamily="34" charset="0"/>
              </a:rPr>
              <a:t>st</a:t>
            </a:r>
            <a:r>
              <a:rPr lang="en-IE" sz="1600" b="1" smtClean="0">
                <a:latin typeface="Bahnschrift Light Condensed" pitchFamily="34" charset="0"/>
              </a:rPr>
              <a:t> 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61" name="Left Brace 60"/>
          <p:cNvSpPr/>
          <p:nvPr/>
        </p:nvSpPr>
        <p:spPr>
          <a:xfrm>
            <a:off x="2057400" y="381000"/>
            <a:ext cx="685800" cy="6096000"/>
          </a:xfrm>
          <a:prstGeom prst="lef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3" name="TextBox 62"/>
          <p:cNvSpPr txBox="1"/>
          <p:nvPr/>
        </p:nvSpPr>
        <p:spPr>
          <a:xfrm>
            <a:off x="685800" y="2971800"/>
            <a:ext cx="1828800" cy="92333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Eastern Army Group</a:t>
            </a:r>
          </a:p>
          <a:p>
            <a:r>
              <a:rPr lang="en-IE" sz="1200" smtClean="0">
                <a:latin typeface="Bahnschrift Light Condensed" pitchFamily="34" charset="0"/>
              </a:rPr>
              <a:t>84,000 armed</a:t>
            </a:r>
          </a:p>
          <a:p>
            <a:r>
              <a:rPr lang="en-IE" sz="1200" smtClean="0">
                <a:latin typeface="Bahnschrift Light Condensed" pitchFamily="34" charset="0"/>
              </a:rPr>
              <a:t>18,000 armed in rear military districts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52400" y="5105400"/>
            <a:ext cx="21336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Ural Mountains, </a:t>
            </a:r>
          </a:p>
          <a:p>
            <a:pPr algn="ctr"/>
            <a:r>
              <a:rPr lang="en-IE" sz="28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Early 1919</a:t>
            </a:r>
            <a:endParaRPr lang="en-IE" sz="28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0" y="3962400"/>
            <a:ext cx="2819400" cy="289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2133600" y="3962400"/>
            <a:ext cx="1905000" cy="160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2286000" y="2209800"/>
            <a:ext cx="1143000" cy="83099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400" b="1" smtClean="0">
                <a:latin typeface="Bahnschrift Light Condensed" pitchFamily="34" charset="0"/>
              </a:rPr>
              <a:t>Donbass Region</a:t>
            </a:r>
            <a:endParaRPr lang="en-IE" sz="1600">
              <a:latin typeface="Bahnschrift Light Condensed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886200" y="3733800"/>
            <a:ext cx="1752600" cy="3048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5562600" y="3276600"/>
            <a:ext cx="533400" cy="3810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H="1" flipV="1">
            <a:off x="5715000" y="2895600"/>
            <a:ext cx="609600" cy="1588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5486400" y="2057400"/>
            <a:ext cx="685800" cy="3810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6249194" y="2971006"/>
            <a:ext cx="609600" cy="1588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6362700" y="1943100"/>
            <a:ext cx="914400" cy="5334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V="1">
            <a:off x="6515894" y="3315494"/>
            <a:ext cx="838200" cy="760412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239000" y="3962400"/>
            <a:ext cx="1905000" cy="2895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TextBox 28"/>
          <p:cNvSpPr txBox="1"/>
          <p:nvPr/>
        </p:nvSpPr>
        <p:spPr>
          <a:xfrm>
            <a:off x="7315200" y="4038600"/>
            <a:ext cx="1143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Caspian Sea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62200" y="4267200"/>
            <a:ext cx="990600" cy="64633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smtClean="0">
                <a:latin typeface="Bahnschrift Light Condensed" pitchFamily="34" charset="0"/>
              </a:rPr>
              <a:t>Sea of Azov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" y="6488668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Black Sea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53200" y="28194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Tsaritsyn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400800" y="2895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5" name="TextBox 44"/>
          <p:cNvSpPr txBox="1"/>
          <p:nvPr/>
        </p:nvSpPr>
        <p:spPr>
          <a:xfrm>
            <a:off x="4876800" y="5410200"/>
            <a:ext cx="990600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smtClean="0">
                <a:latin typeface="Bahnschrift Light Condensed" pitchFamily="34" charset="0"/>
              </a:rPr>
              <a:t>Ekaterinodar</a:t>
            </a:r>
            <a:endParaRPr lang="en-IE" sz="1050">
              <a:latin typeface="Bahnschrift Light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152400"/>
            <a:ext cx="1905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^ Moscow &amp; Petrograd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8229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TextBox 55"/>
          <p:cNvSpPr txBox="1"/>
          <p:nvPr/>
        </p:nvSpPr>
        <p:spPr>
          <a:xfrm>
            <a:off x="7848600" y="17526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Orenburg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33600" y="3200400"/>
            <a:ext cx="1828800" cy="67710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Red Southern Front</a:t>
            </a:r>
          </a:p>
          <a:p>
            <a:r>
              <a:rPr lang="en-IE" sz="1100" smtClean="0">
                <a:latin typeface="Bahnschrift Light Condensed" pitchFamily="34" charset="0"/>
              </a:rPr>
              <a:t>120,000 soldiers,500 artillery,2,000 machine-guns (Jan-Feb 1919)</a:t>
            </a:r>
            <a:endParaRPr lang="en-IE" sz="1100">
              <a:latin typeface="Bahnschrift Light Condensed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>
            <a:off x="4038600" y="5410200"/>
            <a:ext cx="1371600" cy="3810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V="1">
            <a:off x="5105400" y="6096000"/>
            <a:ext cx="685800" cy="762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4724400" y="5562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TextBox 64"/>
          <p:cNvSpPr txBox="1"/>
          <p:nvPr/>
        </p:nvSpPr>
        <p:spPr>
          <a:xfrm>
            <a:off x="3810000" y="5257800"/>
            <a:ext cx="739727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Kuban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71" name="Isosceles Triangle 70"/>
          <p:cNvSpPr/>
          <p:nvPr/>
        </p:nvSpPr>
        <p:spPr>
          <a:xfrm>
            <a:off x="3200400" y="6324600"/>
            <a:ext cx="533400" cy="3810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2" name="Isosceles Triangle 71"/>
          <p:cNvSpPr/>
          <p:nvPr/>
        </p:nvSpPr>
        <p:spPr>
          <a:xfrm>
            <a:off x="3962400" y="6324600"/>
            <a:ext cx="685800" cy="5334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Isosceles Triangle 72"/>
          <p:cNvSpPr/>
          <p:nvPr/>
        </p:nvSpPr>
        <p:spPr>
          <a:xfrm>
            <a:off x="6248400" y="6248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Isosceles Triangle 73"/>
          <p:cNvSpPr/>
          <p:nvPr/>
        </p:nvSpPr>
        <p:spPr>
          <a:xfrm>
            <a:off x="4876800" y="6248400"/>
            <a:ext cx="533400" cy="4572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Isosceles Triangle 74"/>
          <p:cNvSpPr/>
          <p:nvPr/>
        </p:nvSpPr>
        <p:spPr>
          <a:xfrm>
            <a:off x="5715000" y="6324600"/>
            <a:ext cx="457200" cy="3810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Rectangle 75"/>
          <p:cNvSpPr/>
          <p:nvPr/>
        </p:nvSpPr>
        <p:spPr>
          <a:xfrm>
            <a:off x="228600" y="3962400"/>
            <a:ext cx="1752600" cy="1828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Rectangle 76"/>
          <p:cNvSpPr/>
          <p:nvPr/>
        </p:nvSpPr>
        <p:spPr>
          <a:xfrm>
            <a:off x="1143000" y="5334000"/>
            <a:ext cx="1447800" cy="457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Rectangle 81"/>
          <p:cNvSpPr/>
          <p:nvPr/>
        </p:nvSpPr>
        <p:spPr>
          <a:xfrm>
            <a:off x="533400" y="3962400"/>
            <a:ext cx="15240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Rectangle 82"/>
          <p:cNvSpPr/>
          <p:nvPr/>
        </p:nvSpPr>
        <p:spPr>
          <a:xfrm>
            <a:off x="0" y="5334000"/>
            <a:ext cx="990600" cy="533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Rectangle 85"/>
          <p:cNvSpPr/>
          <p:nvPr/>
        </p:nvSpPr>
        <p:spPr>
          <a:xfrm>
            <a:off x="7620000" y="4800600"/>
            <a:ext cx="1524000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4" name="Oval 83"/>
          <p:cNvSpPr/>
          <p:nvPr/>
        </p:nvSpPr>
        <p:spPr>
          <a:xfrm>
            <a:off x="7696200" y="5943600"/>
            <a:ext cx="381000" cy="381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5-Point Star 84"/>
          <p:cNvSpPr/>
          <p:nvPr/>
        </p:nvSpPr>
        <p:spPr>
          <a:xfrm>
            <a:off x="7696200" y="64008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7" name="TextBox 86"/>
          <p:cNvSpPr txBox="1"/>
          <p:nvPr/>
        </p:nvSpPr>
        <p:spPr>
          <a:xfrm>
            <a:off x="8001000" y="4876800"/>
            <a:ext cx="762000" cy="461665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2400" b="1" smtClean="0">
                <a:latin typeface="Bahnschrift Light Condensed" pitchFamily="34" charset="0"/>
              </a:rPr>
              <a:t>Key</a:t>
            </a:r>
            <a:endParaRPr lang="en-IE" sz="2400">
              <a:latin typeface="Bahnschrift Light Condensed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077200" y="5486400"/>
            <a:ext cx="914400" cy="276999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200" b="1" smtClean="0">
                <a:latin typeface="Bahnschrift Light Condensed" pitchFamily="34" charset="0"/>
              </a:rPr>
              <a:t>Advances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77200" y="6019800"/>
            <a:ext cx="914400" cy="276999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200" b="1" smtClean="0">
                <a:latin typeface="Bahnschrift Light Condensed" pitchFamily="34" charset="0"/>
              </a:rPr>
              <a:t>Forces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91" name="Right Arrow 90"/>
          <p:cNvSpPr/>
          <p:nvPr/>
        </p:nvSpPr>
        <p:spPr>
          <a:xfrm>
            <a:off x="7848600" y="5410200"/>
            <a:ext cx="304800" cy="3810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0" name="TextBox 89"/>
          <p:cNvSpPr txBox="1"/>
          <p:nvPr/>
        </p:nvSpPr>
        <p:spPr>
          <a:xfrm>
            <a:off x="8077200" y="6396335"/>
            <a:ext cx="914400" cy="461665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1200" b="1" smtClean="0">
                <a:latin typeface="Bahnschrift Light Condensed" pitchFamily="34" charset="0"/>
              </a:rPr>
              <a:t>Local </a:t>
            </a:r>
            <a:r>
              <a:rPr lang="en-IE" sz="1200" b="1" smtClean="0">
                <a:latin typeface="Bahnschrift Light Condensed" pitchFamily="34" charset="0"/>
              </a:rPr>
              <a:t>uprisings</a:t>
            </a:r>
            <a:endParaRPr lang="en-IE" sz="1200">
              <a:latin typeface="Bahnschrift Light Condensed" pitchFamily="34" charset="0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 rot="5400000" flipH="1" flipV="1">
            <a:off x="6210300" y="876300"/>
            <a:ext cx="1752600" cy="1588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ight Arrow 77"/>
          <p:cNvSpPr/>
          <p:nvPr/>
        </p:nvSpPr>
        <p:spPr>
          <a:xfrm>
            <a:off x="7772400" y="5410200"/>
            <a:ext cx="304800" cy="3810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96" name="Straight Connector 95"/>
          <p:cNvCxnSpPr/>
          <p:nvPr/>
        </p:nvCxnSpPr>
        <p:spPr>
          <a:xfrm rot="10800000">
            <a:off x="4648200" y="990600"/>
            <a:ext cx="990600" cy="914400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228600" y="5181600"/>
            <a:ext cx="3429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South Russia,</a:t>
            </a:r>
          </a:p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Early 1919</a:t>
            </a:r>
            <a:endParaRPr lang="en-IE" sz="3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80" name="5-Point Star 79"/>
          <p:cNvSpPr/>
          <p:nvPr/>
        </p:nvSpPr>
        <p:spPr>
          <a:xfrm>
            <a:off x="7772400" y="6400800"/>
            <a:ext cx="381000" cy="304800"/>
          </a:xfrm>
          <a:prstGeom prst="star5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/>
          <p:cNvSpPr/>
          <p:nvPr/>
        </p:nvSpPr>
        <p:spPr>
          <a:xfrm>
            <a:off x="7772400" y="5943600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Oval 91"/>
          <p:cNvSpPr/>
          <p:nvPr/>
        </p:nvSpPr>
        <p:spPr>
          <a:xfrm>
            <a:off x="7162800" y="3886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TextBox 92"/>
          <p:cNvSpPr txBox="1"/>
          <p:nvPr/>
        </p:nvSpPr>
        <p:spPr>
          <a:xfrm>
            <a:off x="7239000" y="35814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Astrakhan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95" name="Oval 94"/>
          <p:cNvSpPr/>
          <p:nvPr/>
        </p:nvSpPr>
        <p:spPr>
          <a:xfrm rot="20974323">
            <a:off x="3601355" y="3277716"/>
            <a:ext cx="3429000" cy="533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7" name="5-Point Star 96"/>
          <p:cNvSpPr/>
          <p:nvPr/>
        </p:nvSpPr>
        <p:spPr>
          <a:xfrm>
            <a:off x="4572000" y="2590800"/>
            <a:ext cx="762000" cy="685800"/>
          </a:xfrm>
          <a:prstGeom prst="star5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TextBox 97"/>
          <p:cNvSpPr txBox="1"/>
          <p:nvPr/>
        </p:nvSpPr>
        <p:spPr>
          <a:xfrm>
            <a:off x="3886200" y="2133600"/>
            <a:ext cx="2209800" cy="50783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Vyoshenskaya Rebellion</a:t>
            </a:r>
          </a:p>
          <a:p>
            <a:r>
              <a:rPr lang="en-IE" sz="1100" smtClean="0">
                <a:latin typeface="Bahnschrift Light Condensed" pitchFamily="34" charset="0"/>
              </a:rPr>
              <a:t>15-30,000 Don Cossacks. From 11 March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4495800" y="3886200"/>
            <a:ext cx="1295400" cy="381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1" name="TextBox 100"/>
          <p:cNvSpPr txBox="1"/>
          <p:nvPr/>
        </p:nvSpPr>
        <p:spPr>
          <a:xfrm>
            <a:off x="5715000" y="3810000"/>
            <a:ext cx="1143000" cy="754053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Don Army (AFSR)</a:t>
            </a:r>
          </a:p>
          <a:p>
            <a:r>
              <a:rPr lang="en-IE" sz="1100" smtClean="0">
                <a:latin typeface="Bahnschrift Light Condensed" pitchFamily="34" charset="0"/>
              </a:rPr>
              <a:t>15,000 Don Cossacks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103" name="Right Arrow 102"/>
          <p:cNvSpPr/>
          <p:nvPr/>
        </p:nvSpPr>
        <p:spPr>
          <a:xfrm rot="16200000">
            <a:off x="4533900" y="4229100"/>
            <a:ext cx="838200" cy="12192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4" name="TextBox 103"/>
          <p:cNvSpPr txBox="1"/>
          <p:nvPr/>
        </p:nvSpPr>
        <p:spPr>
          <a:xfrm>
            <a:off x="5257800" y="4800600"/>
            <a:ext cx="1752600" cy="50783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Volunteer Army (AFSR)</a:t>
            </a:r>
          </a:p>
          <a:p>
            <a:r>
              <a:rPr lang="en-IE" sz="1100" smtClean="0">
                <a:latin typeface="Bahnschrift Light Condensed" pitchFamily="34" charset="0"/>
              </a:rPr>
              <a:t>@35,000 soldiers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105" name="Oval 104"/>
          <p:cNvSpPr/>
          <p:nvPr/>
        </p:nvSpPr>
        <p:spPr>
          <a:xfrm rot="21222524">
            <a:off x="4211080" y="5770329"/>
            <a:ext cx="3037420" cy="533400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6" name="TextBox 105"/>
          <p:cNvSpPr txBox="1"/>
          <p:nvPr/>
        </p:nvSpPr>
        <p:spPr>
          <a:xfrm>
            <a:off x="4495800" y="5791200"/>
            <a:ext cx="2667000" cy="67710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Red Caspian-Caucasus Army Group</a:t>
            </a:r>
          </a:p>
          <a:p>
            <a:r>
              <a:rPr lang="en-IE" sz="1100" smtClean="0">
                <a:latin typeface="Bahnschrift Light Condensed" pitchFamily="34" charset="0"/>
              </a:rPr>
              <a:t>@150,000 soldiers</a:t>
            </a:r>
          </a:p>
          <a:p>
            <a:r>
              <a:rPr lang="en-IE" sz="1100" smtClean="0">
                <a:latin typeface="Bahnschrift Light Condensed" pitchFamily="34" charset="0"/>
              </a:rPr>
              <a:t>Destroyed in Jan-Feb 1919 by Volunteer Army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53200" y="1219200"/>
            <a:ext cx="739727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Volga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1371600"/>
            <a:ext cx="620588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Don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16764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8" name="TextBox 67"/>
          <p:cNvSpPr txBox="1"/>
          <p:nvPr/>
        </p:nvSpPr>
        <p:spPr>
          <a:xfrm>
            <a:off x="1752600" y="990600"/>
            <a:ext cx="8382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Kharkiv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0" y="0"/>
            <a:ext cx="3200400" cy="457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1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15: Terror on the Don</a:t>
            </a:r>
            <a:endParaRPr lang="en-IE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381000" y="3200400"/>
            <a:ext cx="4343400" cy="3657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/>
          <p:cNvSpPr/>
          <p:nvPr/>
        </p:nvSpPr>
        <p:spPr>
          <a:xfrm>
            <a:off x="8077200" y="3200400"/>
            <a:ext cx="1066800" cy="3657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1524000" cy="472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/>
          <p:cNvSpPr/>
          <p:nvPr/>
        </p:nvSpPr>
        <p:spPr>
          <a:xfrm>
            <a:off x="685800" y="2209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/>
          <p:cNvSpPr/>
          <p:nvPr/>
        </p:nvSpPr>
        <p:spPr>
          <a:xfrm>
            <a:off x="381000" y="4876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/>
          <p:cNvSpPr/>
          <p:nvPr/>
        </p:nvSpPr>
        <p:spPr>
          <a:xfrm>
            <a:off x="2514600" y="3124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/>
          <p:cNvSpPr/>
          <p:nvPr/>
        </p:nvSpPr>
        <p:spPr>
          <a:xfrm>
            <a:off x="4648200" y="5638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4343400" y="6096000"/>
            <a:ext cx="39624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5410200" y="3200400"/>
            <a:ext cx="29718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TextBox 13"/>
          <p:cNvSpPr txBox="1"/>
          <p:nvPr/>
        </p:nvSpPr>
        <p:spPr>
          <a:xfrm>
            <a:off x="609600" y="1828800"/>
            <a:ext cx="8382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Tiraspol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2819400"/>
            <a:ext cx="762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Odesa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4572000"/>
            <a:ext cx="762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mtClean="0">
                <a:latin typeface="Bahnschrift SemiBold Condensed" pitchFamily="34" charset="0"/>
              </a:rPr>
              <a:t>Galaţi</a:t>
            </a:r>
            <a:endParaRPr lang="en-IE" sz="1200">
              <a:latin typeface="Bahnschrift SemiBold Condense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2400" y="5334000"/>
            <a:ext cx="10668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Sevastopol</a:t>
            </a:r>
            <a:endParaRPr lang="en-IE" sz="1200">
              <a:latin typeface="Bahnschrift Light Condensed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0" y="1905000"/>
            <a:ext cx="1600200" cy="1296988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4075906" y="1181894"/>
            <a:ext cx="2211388" cy="18288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14800" y="2590800"/>
            <a:ext cx="8382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Kherson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2895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TextBox 24"/>
          <p:cNvSpPr txBox="1"/>
          <p:nvPr/>
        </p:nvSpPr>
        <p:spPr>
          <a:xfrm>
            <a:off x="4800600" y="1981200"/>
            <a:ext cx="739727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Dnipro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0" y="2971800"/>
            <a:ext cx="914400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Dnister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33600" y="0"/>
            <a:ext cx="4572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South-West Ukraine, Early 1919</a:t>
            </a:r>
          </a:p>
        </p:txBody>
      </p:sp>
      <p:cxnSp>
        <p:nvCxnSpPr>
          <p:cNvPr id="29" name="Straight Connector 28"/>
          <p:cNvCxnSpPr/>
          <p:nvPr/>
        </p:nvCxnSpPr>
        <p:spPr>
          <a:xfrm rot="5400000" flipH="1" flipV="1">
            <a:off x="2971006" y="2439194"/>
            <a:ext cx="1525588" cy="1524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657600" y="2286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TextBox 17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Mikolayiv</a:t>
            </a:r>
            <a:endParaRPr lang="en-IE" sz="1200">
              <a:latin typeface="Bahnschrift Light Condensed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rot="10800000" flipV="1">
            <a:off x="0" y="5029200"/>
            <a:ext cx="1600200" cy="1524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67200" y="62484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Black Sea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4724400"/>
            <a:ext cx="8382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Crimea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3886200"/>
            <a:ext cx="9144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Romania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0" y="1143000"/>
            <a:ext cx="20574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Transnistria &amp; Moldova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 rot="16200000">
            <a:off x="1885950" y="4286250"/>
            <a:ext cx="2209800" cy="9525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0" name="Right Arrow 39"/>
          <p:cNvSpPr/>
          <p:nvPr/>
        </p:nvSpPr>
        <p:spPr>
          <a:xfrm rot="20438224">
            <a:off x="56770" y="2204423"/>
            <a:ext cx="2058914" cy="69370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TextBox 40"/>
          <p:cNvSpPr txBox="1"/>
          <p:nvPr/>
        </p:nvSpPr>
        <p:spPr>
          <a:xfrm rot="5400000">
            <a:off x="2135832" y="4798368"/>
            <a:ext cx="1676401" cy="461665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400" b="1" smtClean="0">
                <a:latin typeface="Bahnschrift Light Condensed" pitchFamily="34" charset="0"/>
              </a:rPr>
              <a:t>French Navy</a:t>
            </a:r>
          </a:p>
        </p:txBody>
      </p:sp>
      <p:sp>
        <p:nvSpPr>
          <p:cNvPr id="42" name="TextBox 41"/>
          <p:cNvSpPr txBox="1"/>
          <p:nvPr/>
        </p:nvSpPr>
        <p:spPr>
          <a:xfrm rot="20469620">
            <a:off x="160116" y="2407507"/>
            <a:ext cx="17526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French &amp; Allied armies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0" y="6400800"/>
            <a:ext cx="3276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1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16: The Black Sea Revolt</a:t>
            </a:r>
            <a:endParaRPr lang="en-IE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0" y="5562600"/>
            <a:ext cx="9144000" cy="1295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3733800" y="1371600"/>
            <a:ext cx="2046264" cy="9906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4914900" y="3238500"/>
            <a:ext cx="1828800" cy="762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886200" y="5334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TextBox 30"/>
          <p:cNvSpPr txBox="1"/>
          <p:nvPr/>
        </p:nvSpPr>
        <p:spPr>
          <a:xfrm>
            <a:off x="5257800" y="2667000"/>
            <a:ext cx="6858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Dnipro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152400"/>
            <a:ext cx="5334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Kyiv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638800" y="2590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Rectangle 52"/>
          <p:cNvSpPr/>
          <p:nvPr/>
        </p:nvSpPr>
        <p:spPr>
          <a:xfrm>
            <a:off x="5943600" y="3276600"/>
            <a:ext cx="1524000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Oval 53"/>
          <p:cNvSpPr/>
          <p:nvPr/>
        </p:nvSpPr>
        <p:spPr>
          <a:xfrm>
            <a:off x="6096000" y="40386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TextBox 55"/>
          <p:cNvSpPr txBox="1"/>
          <p:nvPr/>
        </p:nvSpPr>
        <p:spPr>
          <a:xfrm>
            <a:off x="6324600" y="3352800"/>
            <a:ext cx="762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smtClean="0">
                <a:latin typeface="Bahnschrift Light Condensed" pitchFamily="34" charset="0"/>
              </a:rPr>
              <a:t>Key</a:t>
            </a:r>
            <a:endParaRPr lang="en-IE">
              <a:latin typeface="Bahnschrift Light Condense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77000" y="3886200"/>
            <a:ext cx="838200" cy="1200329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IE" sz="1200" b="1" smtClean="0">
                <a:latin typeface="Bahnschrift Light Condensed" pitchFamily="34" charset="0"/>
              </a:rPr>
              <a:t>Grigorievite</a:t>
            </a:r>
            <a:endParaRPr lang="en-IE" sz="1200" b="1" smtClean="0">
              <a:latin typeface="Bahnschrift Light Condensed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IE" sz="1200" b="1" smtClean="0">
                <a:latin typeface="Bahnschrift Light Condensed" pitchFamily="34" charset="0"/>
              </a:rPr>
              <a:t>Red</a:t>
            </a:r>
            <a:endParaRPr lang="en-IE" sz="1200" b="1">
              <a:latin typeface="Bahnschrift Light Condensed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IE" sz="1200" b="1" smtClean="0">
                <a:latin typeface="Bahnschrift Light Condensed" pitchFamily="34" charset="0"/>
              </a:rPr>
              <a:t>Pogrom</a:t>
            </a:r>
          </a:p>
        </p:txBody>
      </p:sp>
      <p:sp>
        <p:nvSpPr>
          <p:cNvPr id="62" name="Oval 61"/>
          <p:cNvSpPr/>
          <p:nvPr/>
        </p:nvSpPr>
        <p:spPr>
          <a:xfrm>
            <a:off x="6096000" y="4419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9" name="Rectangle 68"/>
          <p:cNvSpPr/>
          <p:nvPr/>
        </p:nvSpPr>
        <p:spPr>
          <a:xfrm>
            <a:off x="0" y="0"/>
            <a:ext cx="2895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Ukraine, May 1919</a:t>
            </a:r>
            <a:endParaRPr lang="en-IE" sz="3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rot="5400000">
            <a:off x="3886200" y="5105400"/>
            <a:ext cx="762000" cy="1524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2933700" y="571500"/>
            <a:ext cx="1524000" cy="762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581400" y="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3" name="Oval 72"/>
          <p:cNvSpPr/>
          <p:nvPr/>
        </p:nvSpPr>
        <p:spPr>
          <a:xfrm>
            <a:off x="2590800" y="4495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Oval 73"/>
          <p:cNvSpPr/>
          <p:nvPr/>
        </p:nvSpPr>
        <p:spPr>
          <a:xfrm>
            <a:off x="838200" y="5410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6" name="TextBox 75"/>
          <p:cNvSpPr txBox="1"/>
          <p:nvPr/>
        </p:nvSpPr>
        <p:spPr>
          <a:xfrm>
            <a:off x="228600" y="5105400"/>
            <a:ext cx="6858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Odesa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286000" y="46482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Mikolayiv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733800" y="5029200"/>
            <a:ext cx="8382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Kherson</a:t>
            </a:r>
            <a:endParaRPr lang="en-IE" sz="1200">
              <a:latin typeface="Bahnschrift Light Condensed" pitchFamily="34" charset="0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rot="10800000" flipV="1">
            <a:off x="4343400" y="4191000"/>
            <a:ext cx="1524000" cy="609600"/>
          </a:xfrm>
          <a:prstGeom prst="line">
            <a:avLst/>
          </a:prstGeom>
          <a:ln w="1047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2590800" y="1981200"/>
            <a:ext cx="1600200" cy="1295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Oval 23"/>
          <p:cNvSpPr/>
          <p:nvPr/>
        </p:nvSpPr>
        <p:spPr>
          <a:xfrm>
            <a:off x="3352800" y="2438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TextBox 28"/>
          <p:cNvSpPr txBox="1"/>
          <p:nvPr/>
        </p:nvSpPr>
        <p:spPr>
          <a:xfrm>
            <a:off x="2971800" y="2514600"/>
            <a:ext cx="9906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Kropyvnytsi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84" name="Down Arrow 83"/>
          <p:cNvSpPr/>
          <p:nvPr/>
        </p:nvSpPr>
        <p:spPr>
          <a:xfrm rot="16200000">
            <a:off x="4648200" y="2057400"/>
            <a:ext cx="533400" cy="11430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Down Arrow 84"/>
          <p:cNvSpPr/>
          <p:nvPr/>
        </p:nvSpPr>
        <p:spPr>
          <a:xfrm rot="1098215">
            <a:off x="2567550" y="3560104"/>
            <a:ext cx="533400" cy="90840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6" name="Down Arrow 85"/>
          <p:cNvSpPr/>
          <p:nvPr/>
        </p:nvSpPr>
        <p:spPr>
          <a:xfrm rot="14958974">
            <a:off x="5008587" y="1352417"/>
            <a:ext cx="533400" cy="1302102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7" name="Down Arrow 86"/>
          <p:cNvSpPr/>
          <p:nvPr/>
        </p:nvSpPr>
        <p:spPr>
          <a:xfrm rot="11190165">
            <a:off x="3175028" y="941619"/>
            <a:ext cx="533400" cy="92791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8" name="Down Arrow 87"/>
          <p:cNvSpPr/>
          <p:nvPr/>
        </p:nvSpPr>
        <p:spPr>
          <a:xfrm rot="5982356">
            <a:off x="1600200" y="1676400"/>
            <a:ext cx="533400" cy="11430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9" name="Down Arrow 88"/>
          <p:cNvSpPr/>
          <p:nvPr/>
        </p:nvSpPr>
        <p:spPr>
          <a:xfrm rot="2549278">
            <a:off x="1851521" y="2911476"/>
            <a:ext cx="533400" cy="1628436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2" name="TextBox 41"/>
          <p:cNvSpPr txBox="1"/>
          <p:nvPr/>
        </p:nvSpPr>
        <p:spPr>
          <a:xfrm>
            <a:off x="1066800" y="2514600"/>
            <a:ext cx="1905000" cy="846386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Trans-Dnipro Brigade</a:t>
            </a:r>
          </a:p>
          <a:p>
            <a:r>
              <a:rPr lang="en-IE" sz="1100" smtClean="0">
                <a:latin typeface="Bahnschrift Light Condensed" pitchFamily="34" charset="0"/>
              </a:rPr>
              <a:t>Nikifor Grigoriev, 15,000-20,000</a:t>
            </a:r>
          </a:p>
          <a:p>
            <a:r>
              <a:rPr lang="en-IE" sz="1100" smtClean="0">
                <a:latin typeface="Bahnschrift Light Condensed" pitchFamily="34" charset="0"/>
              </a:rPr>
              <a:t>53 artillery, 500 machineguns, 7 armoured trains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4800600" y="3962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1" name="TextBox 90"/>
          <p:cNvSpPr txBox="1"/>
          <p:nvPr/>
        </p:nvSpPr>
        <p:spPr>
          <a:xfrm>
            <a:off x="4495800" y="3657600"/>
            <a:ext cx="9906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Kriviy Rih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92" name="Down Arrow 91"/>
          <p:cNvSpPr/>
          <p:nvPr/>
        </p:nvSpPr>
        <p:spPr>
          <a:xfrm rot="19282359">
            <a:off x="4018325" y="3149368"/>
            <a:ext cx="533400" cy="606977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3" name="Oval 92"/>
          <p:cNvSpPr/>
          <p:nvPr/>
        </p:nvSpPr>
        <p:spPr>
          <a:xfrm>
            <a:off x="6629400" y="1371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4" name="TextBox 93"/>
          <p:cNvSpPr txBox="1"/>
          <p:nvPr/>
        </p:nvSpPr>
        <p:spPr>
          <a:xfrm>
            <a:off x="6248400" y="1066800"/>
            <a:ext cx="9144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Poltava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4419600"/>
            <a:ext cx="739727" cy="30777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400" b="1" i="1" smtClean="0">
                <a:latin typeface="Bahnschrift Light Condensed" pitchFamily="34" charset="0"/>
              </a:rPr>
              <a:t>R. Dnipro</a:t>
            </a:r>
            <a:endParaRPr lang="en-IE" sz="1050" i="1">
              <a:latin typeface="Bahnschrift Light Condensed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1066800" y="1981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2" name="TextBox 101"/>
          <p:cNvSpPr txBox="1"/>
          <p:nvPr/>
        </p:nvSpPr>
        <p:spPr>
          <a:xfrm>
            <a:off x="762000" y="1676400"/>
            <a:ext cx="6858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Uman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858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smtClean="0">
                <a:sym typeface="Wingdings"/>
              </a:rPr>
              <a:t></a:t>
            </a:r>
            <a:endParaRPr lang="en-IE"/>
          </a:p>
        </p:txBody>
      </p:sp>
      <p:sp>
        <p:nvSpPr>
          <p:cNvPr id="103" name="TextBox 102"/>
          <p:cNvSpPr txBox="1"/>
          <p:nvPr/>
        </p:nvSpPr>
        <p:spPr>
          <a:xfrm>
            <a:off x="6019800" y="4724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smtClean="0">
                <a:sym typeface="Wingdings"/>
              </a:rPr>
              <a:t></a:t>
            </a:r>
            <a:endParaRPr lang="en-IE" sz="2400"/>
          </a:p>
        </p:txBody>
      </p:sp>
      <p:sp>
        <p:nvSpPr>
          <p:cNvPr id="104" name="TextBox 103"/>
          <p:cNvSpPr txBox="1"/>
          <p:nvPr/>
        </p:nvSpPr>
        <p:spPr>
          <a:xfrm>
            <a:off x="3124200" y="22098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smtClean="0">
                <a:sym typeface="Wingdings"/>
              </a:rPr>
              <a:t></a:t>
            </a:r>
            <a:endParaRPr lang="en-IE"/>
          </a:p>
        </p:txBody>
      </p:sp>
      <p:sp>
        <p:nvSpPr>
          <p:cNvPr id="105" name="TextBox 104"/>
          <p:cNvSpPr txBox="1"/>
          <p:nvPr/>
        </p:nvSpPr>
        <p:spPr>
          <a:xfrm>
            <a:off x="5486400" y="2286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smtClean="0">
                <a:sym typeface="Wingdings"/>
              </a:rPr>
              <a:t></a:t>
            </a:r>
            <a:endParaRPr lang="en-IE"/>
          </a:p>
        </p:txBody>
      </p:sp>
      <p:sp>
        <p:nvSpPr>
          <p:cNvPr id="106" name="TextBox 105"/>
          <p:cNvSpPr txBox="1"/>
          <p:nvPr/>
        </p:nvSpPr>
        <p:spPr>
          <a:xfrm>
            <a:off x="4572000" y="17526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smtClean="0">
                <a:sym typeface="Wingdings"/>
              </a:rPr>
              <a:t></a:t>
            </a:r>
            <a:endParaRPr lang="en-IE"/>
          </a:p>
        </p:txBody>
      </p:sp>
      <p:sp>
        <p:nvSpPr>
          <p:cNvPr id="107" name="TextBox 106"/>
          <p:cNvSpPr txBox="1"/>
          <p:nvPr/>
        </p:nvSpPr>
        <p:spPr>
          <a:xfrm>
            <a:off x="3886200" y="14478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smtClean="0">
                <a:sym typeface="Wingdings"/>
              </a:rPr>
              <a:t></a:t>
            </a:r>
            <a:endParaRPr lang="en-IE"/>
          </a:p>
        </p:txBody>
      </p:sp>
      <p:sp>
        <p:nvSpPr>
          <p:cNvPr id="113" name="Down Arrow 112"/>
          <p:cNvSpPr/>
          <p:nvPr/>
        </p:nvSpPr>
        <p:spPr>
          <a:xfrm rot="437018">
            <a:off x="3276601" y="304800"/>
            <a:ext cx="609600" cy="59711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4" name="Down Arrow 113"/>
          <p:cNvSpPr/>
          <p:nvPr/>
        </p:nvSpPr>
        <p:spPr>
          <a:xfrm rot="3707000">
            <a:off x="5893591" y="1330382"/>
            <a:ext cx="609600" cy="59711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5" name="Down Arrow 114"/>
          <p:cNvSpPr/>
          <p:nvPr/>
        </p:nvSpPr>
        <p:spPr>
          <a:xfrm rot="12313931">
            <a:off x="950373" y="4422920"/>
            <a:ext cx="609600" cy="10202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6" name="TextBox 115"/>
          <p:cNvSpPr txBox="1"/>
          <p:nvPr/>
        </p:nvSpPr>
        <p:spPr>
          <a:xfrm>
            <a:off x="6019800" y="1828800"/>
            <a:ext cx="1600200" cy="143116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Red Ukrainian Front (total)</a:t>
            </a:r>
          </a:p>
          <a:p>
            <a:r>
              <a:rPr lang="en-IE" sz="1100" smtClean="0">
                <a:latin typeface="Bahnschrift Light Condensed" pitchFamily="34" charset="0"/>
              </a:rPr>
              <a:t>70,000 </a:t>
            </a:r>
          </a:p>
          <a:p>
            <a:r>
              <a:rPr lang="en-IE" sz="1100" smtClean="0">
                <a:latin typeface="Bahnschrift Light Condensed" pitchFamily="34" charset="0"/>
              </a:rPr>
              <a:t>186 artillery</a:t>
            </a:r>
          </a:p>
          <a:p>
            <a:r>
              <a:rPr lang="en-IE" sz="1100" smtClean="0">
                <a:latin typeface="Bahnschrift Light Condensed" pitchFamily="34" charset="0"/>
              </a:rPr>
              <a:t>1050 machineguns</a:t>
            </a:r>
          </a:p>
          <a:p>
            <a:r>
              <a:rPr lang="en-IE" sz="1100" smtClean="0">
                <a:latin typeface="Bahnschrift Light Condensed" pitchFamily="34" charset="0"/>
              </a:rPr>
              <a:t>14 armoured trains</a:t>
            </a:r>
          </a:p>
          <a:p>
            <a:r>
              <a:rPr lang="en-IE" sz="1100" smtClean="0">
                <a:latin typeface="Bahnschrift Light Condensed" pitchFamily="34" charset="0"/>
              </a:rPr>
              <a:t>15 aircraft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4419600" y="5486400"/>
            <a:ext cx="3962400" cy="1371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Rectangle 54"/>
          <p:cNvSpPr/>
          <p:nvPr/>
        </p:nvSpPr>
        <p:spPr>
          <a:xfrm>
            <a:off x="0" y="6400800"/>
            <a:ext cx="3200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9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17: Anarchy in the Ukraine</a:t>
            </a:r>
            <a:endParaRPr lang="en-IE" sz="1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4114800" y="2286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/>
          <p:cNvSpPr/>
          <p:nvPr/>
        </p:nvSpPr>
        <p:spPr>
          <a:xfrm>
            <a:off x="0" y="533400"/>
            <a:ext cx="9144000" cy="6324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Isosceles Triangle 14"/>
          <p:cNvSpPr/>
          <p:nvPr/>
        </p:nvSpPr>
        <p:spPr>
          <a:xfrm>
            <a:off x="4267200" y="1828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Isosceles Triangle 15"/>
          <p:cNvSpPr/>
          <p:nvPr/>
        </p:nvSpPr>
        <p:spPr>
          <a:xfrm>
            <a:off x="5029200" y="2209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Isosceles Triangle 16"/>
          <p:cNvSpPr/>
          <p:nvPr/>
        </p:nvSpPr>
        <p:spPr>
          <a:xfrm>
            <a:off x="4038600" y="1066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Isosceles Triangle 17"/>
          <p:cNvSpPr/>
          <p:nvPr/>
        </p:nvSpPr>
        <p:spPr>
          <a:xfrm>
            <a:off x="4038600" y="2743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Isosceles Triangle 18"/>
          <p:cNvSpPr/>
          <p:nvPr/>
        </p:nvSpPr>
        <p:spPr>
          <a:xfrm>
            <a:off x="4876800" y="9906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Isosceles Triangle 19"/>
          <p:cNvSpPr/>
          <p:nvPr/>
        </p:nvSpPr>
        <p:spPr>
          <a:xfrm>
            <a:off x="5486400" y="34290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Isosceles Triangle 20"/>
          <p:cNvSpPr/>
          <p:nvPr/>
        </p:nvSpPr>
        <p:spPr>
          <a:xfrm>
            <a:off x="5029200" y="152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Isosceles Triangle 21"/>
          <p:cNvSpPr/>
          <p:nvPr/>
        </p:nvSpPr>
        <p:spPr>
          <a:xfrm>
            <a:off x="4419600" y="3581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Isosceles Triangle 22"/>
          <p:cNvSpPr/>
          <p:nvPr/>
        </p:nvSpPr>
        <p:spPr>
          <a:xfrm>
            <a:off x="5181600" y="4343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Isosceles Triangle 23"/>
          <p:cNvSpPr/>
          <p:nvPr/>
        </p:nvSpPr>
        <p:spPr>
          <a:xfrm>
            <a:off x="4267200" y="4648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Isosceles Triangle 24"/>
          <p:cNvSpPr/>
          <p:nvPr/>
        </p:nvSpPr>
        <p:spPr>
          <a:xfrm>
            <a:off x="5410200" y="5257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Isosceles Triangle 25"/>
          <p:cNvSpPr/>
          <p:nvPr/>
        </p:nvSpPr>
        <p:spPr>
          <a:xfrm>
            <a:off x="4572000" y="57150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7" name="Isosceles Triangle 26"/>
          <p:cNvSpPr/>
          <p:nvPr/>
        </p:nvSpPr>
        <p:spPr>
          <a:xfrm>
            <a:off x="5867400" y="6019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Oval 29"/>
          <p:cNvSpPr/>
          <p:nvPr/>
        </p:nvSpPr>
        <p:spPr>
          <a:xfrm>
            <a:off x="4876800" y="381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Oval 30"/>
          <p:cNvSpPr/>
          <p:nvPr/>
        </p:nvSpPr>
        <p:spPr>
          <a:xfrm>
            <a:off x="4379976" y="3072384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Isosceles Triangle 33"/>
          <p:cNvSpPr/>
          <p:nvPr/>
        </p:nvSpPr>
        <p:spPr>
          <a:xfrm>
            <a:off x="3886200" y="304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TextBox 35"/>
          <p:cNvSpPr txBox="1"/>
          <p:nvPr/>
        </p:nvSpPr>
        <p:spPr>
          <a:xfrm>
            <a:off x="4800600" y="533400"/>
            <a:ext cx="6858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Perm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10000" y="2895600"/>
            <a:ext cx="5334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Ufa</a:t>
            </a:r>
          </a:p>
        </p:txBody>
      </p:sp>
      <p:sp>
        <p:nvSpPr>
          <p:cNvPr id="45" name="Right Arrow 44"/>
          <p:cNvSpPr/>
          <p:nvPr/>
        </p:nvSpPr>
        <p:spPr>
          <a:xfrm rot="10800000">
            <a:off x="7239000" y="3200400"/>
            <a:ext cx="609600" cy="457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TextBox 59"/>
          <p:cNvSpPr txBox="1"/>
          <p:nvPr/>
        </p:nvSpPr>
        <p:spPr>
          <a:xfrm>
            <a:off x="4800600" y="2743200"/>
            <a:ext cx="1828800" cy="52322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b="1" smtClean="0">
                <a:latin typeface="Bahnschrift Light Condensed" pitchFamily="34" charset="0"/>
              </a:rPr>
              <a:t>Chelyabinsk</a:t>
            </a:r>
            <a:endParaRPr lang="en-IE">
              <a:latin typeface="Bahnschrift Light Condensed" pitchFamily="34" charset="0"/>
            </a:endParaRPr>
          </a:p>
        </p:txBody>
      </p:sp>
      <p:sp>
        <p:nvSpPr>
          <p:cNvPr id="64" name="Right Arrow 63"/>
          <p:cNvSpPr/>
          <p:nvPr/>
        </p:nvSpPr>
        <p:spPr>
          <a:xfrm rot="8396799">
            <a:off x="6790813" y="2554584"/>
            <a:ext cx="527746" cy="457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5" name="Right Arrow 64"/>
          <p:cNvSpPr/>
          <p:nvPr/>
        </p:nvSpPr>
        <p:spPr>
          <a:xfrm rot="3647711">
            <a:off x="4639023" y="1596494"/>
            <a:ext cx="2005663" cy="457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TextBox 34"/>
          <p:cNvSpPr txBox="1"/>
          <p:nvPr/>
        </p:nvSpPr>
        <p:spPr>
          <a:xfrm>
            <a:off x="7239000" y="1905000"/>
            <a:ext cx="1447800" cy="830997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Northern Shock Group</a:t>
            </a:r>
          </a:p>
          <a:p>
            <a:r>
              <a:rPr lang="en-IE" sz="1200" smtClean="0">
                <a:latin typeface="Bahnschrift Light Condensed" pitchFamily="34" charset="0"/>
              </a:rPr>
              <a:t>16,000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39000" y="3886200"/>
            <a:ext cx="1905000" cy="55399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Southern Shock Group</a:t>
            </a:r>
          </a:p>
          <a:p>
            <a:r>
              <a:rPr lang="en-IE" sz="1200" smtClean="0">
                <a:latin typeface="Bahnschrift Light Condensed" pitchFamily="34" charset="0"/>
              </a:rPr>
              <a:t>10,000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48600" y="3124200"/>
            <a:ext cx="1295400" cy="55399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Holding Force</a:t>
            </a:r>
          </a:p>
          <a:p>
            <a:r>
              <a:rPr lang="en-IE" sz="1200" smtClean="0">
                <a:latin typeface="Bahnschrift Light Condensed" pitchFamily="34" charset="0"/>
              </a:rPr>
              <a:t>4,500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343400" y="3505200"/>
            <a:ext cx="1447800" cy="55399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Red Fifth Army</a:t>
            </a:r>
          </a:p>
          <a:p>
            <a:r>
              <a:rPr lang="en-IE" sz="1200" smtClean="0">
                <a:latin typeface="Bahnschrift Light Condensed" pitchFamily="34" charset="0"/>
              </a:rPr>
              <a:t>32,000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4" name="Donut 43"/>
          <p:cNvSpPr/>
          <p:nvPr/>
        </p:nvSpPr>
        <p:spPr>
          <a:xfrm>
            <a:off x="6248400" y="2971800"/>
            <a:ext cx="990600" cy="990600"/>
          </a:xfrm>
          <a:prstGeom prst="don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1"/>
              </a:solidFill>
            </a:endParaRPr>
          </a:p>
        </p:txBody>
      </p:sp>
      <p:sp>
        <p:nvSpPr>
          <p:cNvPr id="43" name="5-Point Star 42"/>
          <p:cNvSpPr/>
          <p:nvPr/>
        </p:nvSpPr>
        <p:spPr>
          <a:xfrm>
            <a:off x="6553200" y="3276600"/>
            <a:ext cx="381000" cy="304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2" name="Right Arrow 61"/>
          <p:cNvSpPr/>
          <p:nvPr/>
        </p:nvSpPr>
        <p:spPr>
          <a:xfrm rot="14055114">
            <a:off x="6705218" y="3852911"/>
            <a:ext cx="527746" cy="457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1" name="Right Arrow 50"/>
          <p:cNvSpPr/>
          <p:nvPr/>
        </p:nvSpPr>
        <p:spPr>
          <a:xfrm>
            <a:off x="4876800" y="3200400"/>
            <a:ext cx="1600200" cy="457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6" name="Isosceles Triangle 45"/>
          <p:cNvSpPr/>
          <p:nvPr/>
        </p:nvSpPr>
        <p:spPr>
          <a:xfrm>
            <a:off x="3581400" y="41148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Isosceles Triangle 47"/>
          <p:cNvSpPr/>
          <p:nvPr/>
        </p:nvSpPr>
        <p:spPr>
          <a:xfrm>
            <a:off x="3352800" y="32766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9" name="Isosceles Triangle 48"/>
          <p:cNvSpPr/>
          <p:nvPr/>
        </p:nvSpPr>
        <p:spPr>
          <a:xfrm>
            <a:off x="3124200" y="2057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0" name="Isosceles Triangle 49"/>
          <p:cNvSpPr/>
          <p:nvPr/>
        </p:nvSpPr>
        <p:spPr>
          <a:xfrm>
            <a:off x="3733800" y="5486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2" name="Isosceles Triangle 51"/>
          <p:cNvSpPr/>
          <p:nvPr/>
        </p:nvSpPr>
        <p:spPr>
          <a:xfrm>
            <a:off x="3276600" y="5029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3" name="Isosceles Triangle 52"/>
          <p:cNvSpPr/>
          <p:nvPr/>
        </p:nvSpPr>
        <p:spPr>
          <a:xfrm>
            <a:off x="3581400" y="61722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5" name="Isosceles Triangle 54"/>
          <p:cNvSpPr/>
          <p:nvPr/>
        </p:nvSpPr>
        <p:spPr>
          <a:xfrm>
            <a:off x="3200400" y="1295400"/>
            <a:ext cx="685800" cy="6096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6" name="TextBox 55"/>
          <p:cNvSpPr txBox="1"/>
          <p:nvPr/>
        </p:nvSpPr>
        <p:spPr>
          <a:xfrm>
            <a:off x="4724400" y="1600200"/>
            <a:ext cx="1219200" cy="553998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Red Cavalry</a:t>
            </a:r>
          </a:p>
          <a:p>
            <a:r>
              <a:rPr lang="en-IE" sz="1200" smtClean="0">
                <a:latin typeface="Bahnschrift Light Condensed" pitchFamily="34" charset="0"/>
              </a:rPr>
              <a:t>3</a:t>
            </a:r>
            <a:r>
              <a:rPr lang="en-IE" sz="1200" baseline="30000" smtClean="0">
                <a:latin typeface="Bahnschrift Light Condensed" pitchFamily="34" charset="0"/>
              </a:rPr>
              <a:t>rd</a:t>
            </a:r>
            <a:r>
              <a:rPr lang="en-IE" sz="1200" smtClean="0">
                <a:latin typeface="Bahnschrift Light Condensed" pitchFamily="34" charset="0"/>
              </a:rPr>
              <a:t> Army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505200" y="4495800"/>
            <a:ext cx="56388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Ural Mountains, </a:t>
            </a:r>
          </a:p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July 1919</a:t>
            </a:r>
            <a:endParaRPr lang="en-IE" sz="3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0" y="0"/>
            <a:ext cx="3352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1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18: The Chelyabinsk Trap</a:t>
            </a:r>
            <a:endParaRPr lang="en-IE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-moscow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0" y="6248400"/>
            <a:ext cx="3429000" cy="609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</a:p>
          <a:p>
            <a:r>
              <a:rPr lang="en-IE" sz="12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19: ‘To Moscow!’</a:t>
            </a:r>
            <a:endParaRPr lang="en-IE" sz="28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6172200" cy="274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Oval 3"/>
          <p:cNvSpPr/>
          <p:nvPr/>
        </p:nvSpPr>
        <p:spPr>
          <a:xfrm>
            <a:off x="6172200" y="3276600"/>
            <a:ext cx="762000" cy="762000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7848600" y="609600"/>
            <a:ext cx="1295400" cy="3276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/>
          <p:cNvSpPr/>
          <p:nvPr/>
        </p:nvSpPr>
        <p:spPr>
          <a:xfrm>
            <a:off x="4953000" y="2895600"/>
            <a:ext cx="685800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4114800" y="914400"/>
            <a:ext cx="2209800" cy="1295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Oval 11"/>
          <p:cNvSpPr/>
          <p:nvPr/>
        </p:nvSpPr>
        <p:spPr>
          <a:xfrm>
            <a:off x="1981200" y="-1295400"/>
            <a:ext cx="34290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Right Arrow 14"/>
          <p:cNvSpPr/>
          <p:nvPr/>
        </p:nvSpPr>
        <p:spPr>
          <a:xfrm>
            <a:off x="0" y="5334000"/>
            <a:ext cx="5334000" cy="990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/>
          <p:cNvSpPr/>
          <p:nvPr/>
        </p:nvSpPr>
        <p:spPr>
          <a:xfrm>
            <a:off x="2971800" y="3810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/>
          <p:cNvSpPr/>
          <p:nvPr/>
        </p:nvSpPr>
        <p:spPr>
          <a:xfrm>
            <a:off x="5181600" y="3352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TextBox 21"/>
          <p:cNvSpPr txBox="1"/>
          <p:nvPr/>
        </p:nvSpPr>
        <p:spPr>
          <a:xfrm>
            <a:off x="2514600" y="152400"/>
            <a:ext cx="2362200" cy="769441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b="1" smtClean="0">
                <a:latin typeface="Bahnschrift Light Condensed" pitchFamily="34" charset="0"/>
              </a:rPr>
              <a:t>White Finland</a:t>
            </a:r>
          </a:p>
          <a:p>
            <a:r>
              <a:rPr lang="en-IE" sz="1600" smtClean="0">
                <a:latin typeface="Bahnschrift Light Condensed" pitchFamily="34" charset="0"/>
              </a:rPr>
              <a:t>25,000 soldiers facing Russia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781800" y="228600"/>
            <a:ext cx="68580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6248400" y="762000"/>
            <a:ext cx="1524000" cy="369332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Finnish Guerillas</a:t>
            </a:r>
          </a:p>
        </p:txBody>
      </p:sp>
      <p:sp>
        <p:nvSpPr>
          <p:cNvPr id="29" name="Oval 28"/>
          <p:cNvSpPr/>
          <p:nvPr/>
        </p:nvSpPr>
        <p:spPr>
          <a:xfrm>
            <a:off x="5105400" y="3429000"/>
            <a:ext cx="2209800" cy="2133600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solidFill>
              <a:schemeClr val="tx1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18821144">
            <a:off x="5113414" y="4915244"/>
            <a:ext cx="861879" cy="80265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ight Arrow 8"/>
          <p:cNvSpPr/>
          <p:nvPr/>
        </p:nvSpPr>
        <p:spPr>
          <a:xfrm>
            <a:off x="0" y="3581400"/>
            <a:ext cx="2819400" cy="11430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TextBox 29"/>
          <p:cNvSpPr txBox="1"/>
          <p:nvPr/>
        </p:nvSpPr>
        <p:spPr>
          <a:xfrm>
            <a:off x="5410200" y="3962400"/>
            <a:ext cx="1295400" cy="5847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7</a:t>
            </a:r>
            <a:r>
              <a:rPr lang="en-IE" sz="2000" b="1" baseline="30000" smtClean="0">
                <a:latin typeface="Bahnschrift Light Condensed" pitchFamily="34" charset="0"/>
              </a:rPr>
              <a:t>th</a:t>
            </a:r>
            <a:r>
              <a:rPr lang="en-IE" sz="2000" b="1" smtClean="0">
                <a:latin typeface="Bahnschrift Light Condensed" pitchFamily="34" charset="0"/>
              </a:rPr>
              <a:t> Red Army</a:t>
            </a:r>
          </a:p>
          <a:p>
            <a:r>
              <a:rPr lang="en-IE" sz="1200" smtClean="0">
                <a:latin typeface="Bahnschrift Light Condensed" pitchFamily="34" charset="0"/>
              </a:rPr>
              <a:t>40,000, not all armed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14600" y="3505200"/>
            <a:ext cx="1371600" cy="338554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1600" b="1" smtClean="0">
                <a:latin typeface="Bahnschrift Light Condensed" pitchFamily="34" charset="0"/>
              </a:rPr>
              <a:t>Krasnaya Gorka</a:t>
            </a:r>
            <a:endParaRPr lang="en-IE" sz="1100">
              <a:latin typeface="Bahnschrift Light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2743200"/>
            <a:ext cx="1447800" cy="52322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b="1" smtClean="0">
                <a:latin typeface="Bahnschrift Light Condensed" pitchFamily="34" charset="0"/>
              </a:rPr>
              <a:t>Petrograd</a:t>
            </a:r>
            <a:endParaRPr lang="en-IE">
              <a:latin typeface="Bahnschrift Light Condensed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4876800" y="2971800"/>
            <a:ext cx="762000" cy="685800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solidFill>
              <a:schemeClr val="tx1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2667000"/>
            <a:ext cx="990600" cy="5847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Kronstadt</a:t>
            </a:r>
          </a:p>
          <a:p>
            <a:r>
              <a:rPr lang="en-IE" sz="1400" smtClean="0">
                <a:latin typeface="Bahnschrift Light Condensed" pitchFamily="34" charset="0"/>
              </a:rPr>
              <a:t>Baltic Fleet</a:t>
            </a:r>
            <a:endParaRPr lang="en-IE" sz="1400">
              <a:latin typeface="Bahnschrift Light Condensed" pitchFamily="34" charset="0"/>
            </a:endParaRPr>
          </a:p>
        </p:txBody>
      </p:sp>
      <p:sp>
        <p:nvSpPr>
          <p:cNvPr id="33" name="Down Arrow 32"/>
          <p:cNvSpPr/>
          <p:nvPr/>
        </p:nvSpPr>
        <p:spPr>
          <a:xfrm rot="9149972">
            <a:off x="7472811" y="4662860"/>
            <a:ext cx="1000302" cy="2590669"/>
          </a:xfrm>
          <a:prstGeom prst="downArrow">
            <a:avLst/>
          </a:prstGeom>
          <a:solidFill>
            <a:srgbClr val="FF0000">
              <a:alpha val="42000"/>
            </a:srgbClr>
          </a:solidFill>
          <a:ln>
            <a:solidFill>
              <a:schemeClr val="tx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5" name="Right Arrow 34"/>
          <p:cNvSpPr/>
          <p:nvPr/>
        </p:nvSpPr>
        <p:spPr>
          <a:xfrm>
            <a:off x="5257800" y="5867400"/>
            <a:ext cx="2133600" cy="49785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8" name="TextBox 27"/>
          <p:cNvSpPr txBox="1"/>
          <p:nvPr/>
        </p:nvSpPr>
        <p:spPr>
          <a:xfrm>
            <a:off x="2286000" y="5410200"/>
            <a:ext cx="1752600" cy="769441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North-West Army</a:t>
            </a:r>
          </a:p>
          <a:p>
            <a:r>
              <a:rPr lang="en-IE" sz="1200" smtClean="0">
                <a:latin typeface="Bahnschrift Light Condensed" pitchFamily="34" charset="0"/>
              </a:rPr>
              <a:t>18,500 combat troops</a:t>
            </a:r>
          </a:p>
          <a:p>
            <a:r>
              <a:rPr lang="en-IE" sz="1200" smtClean="0">
                <a:latin typeface="Bahnschrift Light Condensed" pitchFamily="34" charset="0"/>
              </a:rPr>
              <a:t>50,000 total</a:t>
            </a:r>
            <a:endParaRPr lang="en-IE" sz="1000">
              <a:latin typeface="Bahnschrift Light Condensed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819400" y="2514600"/>
            <a:ext cx="914400" cy="838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TextBox 24"/>
          <p:cNvSpPr txBox="1"/>
          <p:nvPr/>
        </p:nvSpPr>
        <p:spPr>
          <a:xfrm>
            <a:off x="2286000" y="2743200"/>
            <a:ext cx="1981200" cy="40011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British Naval Forces</a:t>
            </a:r>
          </a:p>
        </p:txBody>
      </p:sp>
      <p:sp>
        <p:nvSpPr>
          <p:cNvPr id="37" name="Oval 36"/>
          <p:cNvSpPr/>
          <p:nvPr/>
        </p:nvSpPr>
        <p:spPr>
          <a:xfrm>
            <a:off x="1524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TextBox 37"/>
          <p:cNvSpPr txBox="1"/>
          <p:nvPr/>
        </p:nvSpPr>
        <p:spPr>
          <a:xfrm>
            <a:off x="0" y="685800"/>
            <a:ext cx="914400" cy="40011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Helsinki</a:t>
            </a:r>
            <a:endParaRPr lang="en-IE" sz="1400">
              <a:latin typeface="Bahnschrift Light Condense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39000" y="5410200"/>
            <a:ext cx="1447800" cy="369332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Reinforcements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3886200"/>
            <a:ext cx="1524000" cy="584775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Estonian Army</a:t>
            </a:r>
          </a:p>
          <a:p>
            <a:r>
              <a:rPr lang="en-IE" sz="1200" smtClean="0">
                <a:latin typeface="Bahnschrift Light Condensed" pitchFamily="34" charset="0"/>
              </a:rPr>
              <a:t>75,000 in </a:t>
            </a:r>
            <a:r>
              <a:rPr lang="en-IE" sz="1200" smtClean="0">
                <a:latin typeface="Bahnschrift Light Condensed" pitchFamily="34" charset="0"/>
              </a:rPr>
              <a:t>total</a:t>
            </a:r>
            <a:endParaRPr lang="en-IE" sz="1200" smtClean="0">
              <a:latin typeface="Bahnschrift Light Condensed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6248400"/>
            <a:ext cx="3657600" cy="609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2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  <a:endParaRPr lang="en-IE" sz="2400" smtClean="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  <a:p>
            <a:r>
              <a:rPr lang="en-IE" sz="105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20: The Battle of Petrograd</a:t>
            </a:r>
            <a:endParaRPr lang="en-IE" sz="20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562600" y="0"/>
            <a:ext cx="35814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Gulf of Finland, October 1919</a:t>
            </a:r>
            <a:endParaRPr lang="en-IE" sz="3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Oval 25"/>
          <p:cNvSpPr/>
          <p:nvPr/>
        </p:nvSpPr>
        <p:spPr>
          <a:xfrm>
            <a:off x="2971800" y="533400"/>
            <a:ext cx="533400" cy="533400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TextBox 28"/>
          <p:cNvSpPr txBox="1"/>
          <p:nvPr/>
        </p:nvSpPr>
        <p:spPr>
          <a:xfrm>
            <a:off x="2971800" y="0"/>
            <a:ext cx="1143000" cy="523220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800" b="1" smtClean="0">
                <a:latin typeface="Bahnschrift Light Condensed" pitchFamily="34" charset="0"/>
              </a:rPr>
              <a:t>Moscow</a:t>
            </a:r>
            <a:endParaRPr lang="en-IE">
              <a:latin typeface="Bahnschrift Light Condensed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0" y="5562600"/>
            <a:ext cx="2514600" cy="1295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4" name="Rectangle 73"/>
          <p:cNvSpPr/>
          <p:nvPr/>
        </p:nvSpPr>
        <p:spPr>
          <a:xfrm>
            <a:off x="152400" y="5486400"/>
            <a:ext cx="304800" cy="10668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5" name="Rectangle 74"/>
          <p:cNvSpPr/>
          <p:nvPr/>
        </p:nvSpPr>
        <p:spPr>
          <a:xfrm>
            <a:off x="228600" y="5791200"/>
            <a:ext cx="990600" cy="762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0" name="Oval 79"/>
          <p:cNvSpPr/>
          <p:nvPr/>
        </p:nvSpPr>
        <p:spPr>
          <a:xfrm>
            <a:off x="1905000" y="36576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5" name="TextBox 84"/>
          <p:cNvSpPr txBox="1"/>
          <p:nvPr/>
        </p:nvSpPr>
        <p:spPr>
          <a:xfrm>
            <a:off x="2362200" y="1981200"/>
            <a:ext cx="6858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Oryol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304800" y="2971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8" name="Oval 97"/>
          <p:cNvSpPr/>
          <p:nvPr/>
        </p:nvSpPr>
        <p:spPr>
          <a:xfrm>
            <a:off x="4267200" y="2819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2" name="TextBox 91"/>
          <p:cNvSpPr txBox="1"/>
          <p:nvPr/>
        </p:nvSpPr>
        <p:spPr>
          <a:xfrm>
            <a:off x="0" y="2667000"/>
            <a:ext cx="10668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Chernihiv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8" name="Down Arrow 47"/>
          <p:cNvSpPr/>
          <p:nvPr/>
        </p:nvSpPr>
        <p:spPr>
          <a:xfrm>
            <a:off x="4114800" y="1524000"/>
            <a:ext cx="533400" cy="12954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114800" y="2895600"/>
            <a:ext cx="9906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Voronezh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57600" y="838200"/>
            <a:ext cx="1752600" cy="800219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First Cavalry Corps</a:t>
            </a:r>
          </a:p>
          <a:p>
            <a:r>
              <a:rPr lang="en-IE" sz="1400" smtClean="0">
                <a:latin typeface="Bahnschrift Light Condensed" pitchFamily="34" charset="0"/>
              </a:rPr>
              <a:t>Budennyi</a:t>
            </a:r>
          </a:p>
          <a:p>
            <a:r>
              <a:rPr lang="en-IE" sz="1400" smtClean="0">
                <a:latin typeface="Bahnschrift Light Condensed" pitchFamily="34" charset="0"/>
              </a:rPr>
              <a:t>10-15,000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4800" y="1143000"/>
            <a:ext cx="1752600" cy="800219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Striking Group</a:t>
            </a:r>
          </a:p>
          <a:p>
            <a:r>
              <a:rPr lang="en-IE" sz="1400" smtClean="0">
                <a:latin typeface="Bahnschrift Light Condensed" pitchFamily="34" charset="0"/>
              </a:rPr>
              <a:t>Red Estonians</a:t>
            </a:r>
          </a:p>
          <a:p>
            <a:r>
              <a:rPr lang="en-IE" sz="1400" smtClean="0">
                <a:latin typeface="Bahnschrift Light Condensed" pitchFamily="34" charset="0"/>
              </a:rPr>
              <a:t>Latvian </a:t>
            </a:r>
            <a:r>
              <a:rPr lang="en-IE" sz="1400" smtClean="0">
                <a:latin typeface="Bahnschrift Light Condensed" pitchFamily="34" charset="0"/>
              </a:rPr>
              <a:t>Rifles</a:t>
            </a:r>
          </a:p>
        </p:txBody>
      </p:sp>
      <p:sp>
        <p:nvSpPr>
          <p:cNvPr id="83" name="Oval 82"/>
          <p:cNvSpPr/>
          <p:nvPr/>
        </p:nvSpPr>
        <p:spPr>
          <a:xfrm>
            <a:off x="2362200" y="2286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4" name="Down Arrow 53"/>
          <p:cNvSpPr/>
          <p:nvPr/>
        </p:nvSpPr>
        <p:spPr>
          <a:xfrm rot="5400000">
            <a:off x="3505200" y="2514600"/>
            <a:ext cx="457200" cy="7620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-304800" y="3352800"/>
            <a:ext cx="5562600" cy="335280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solidFill>
              <a:schemeClr val="tx1"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6" name="Rectangle 35"/>
          <p:cNvSpPr/>
          <p:nvPr/>
        </p:nvSpPr>
        <p:spPr>
          <a:xfrm>
            <a:off x="0" y="0"/>
            <a:ext cx="2819400" cy="609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1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1919Review.wordpress.com</a:t>
            </a:r>
            <a:endParaRPr lang="en-IE" sz="1400" smtClean="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  <a:p>
            <a:r>
              <a:rPr lang="en-IE" sz="10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Revolution Under Siege 21: Red Cavalry</a:t>
            </a:r>
            <a:endParaRPr lang="en-IE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2819400" y="1295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8" name="TextBox 37"/>
          <p:cNvSpPr txBox="1"/>
          <p:nvPr/>
        </p:nvSpPr>
        <p:spPr>
          <a:xfrm>
            <a:off x="2438400" y="1371600"/>
            <a:ext cx="6096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Tula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42" name="5-Point Star 41"/>
          <p:cNvSpPr/>
          <p:nvPr/>
        </p:nvSpPr>
        <p:spPr>
          <a:xfrm>
            <a:off x="4191000" y="6096000"/>
            <a:ext cx="762000" cy="609600"/>
          </a:xfrm>
          <a:prstGeom prst="star5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6" name="Down Arrow 65"/>
          <p:cNvSpPr/>
          <p:nvPr/>
        </p:nvSpPr>
        <p:spPr>
          <a:xfrm rot="16200000">
            <a:off x="647700" y="3771900"/>
            <a:ext cx="533400" cy="1828800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90600" y="5181600"/>
            <a:ext cx="9906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Taganrog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676400" y="5486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9" name="Down Arrow 38"/>
          <p:cNvSpPr/>
          <p:nvPr/>
        </p:nvSpPr>
        <p:spPr>
          <a:xfrm>
            <a:off x="3733800" y="3352800"/>
            <a:ext cx="970926" cy="1113511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7600" y="3505200"/>
            <a:ext cx="1143000" cy="36933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Don Army</a:t>
            </a:r>
            <a:endParaRPr lang="en-IE" sz="1200" smtClean="0">
              <a:latin typeface="Bahnschrift Light Condensed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38400" y="4876800"/>
            <a:ext cx="1981200" cy="400110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sz="2000" b="1" smtClean="0">
                <a:latin typeface="Bahnschrift Light Condensed" pitchFamily="34" charset="0"/>
              </a:rPr>
              <a:t>White Rear Garrisons</a:t>
            </a:r>
            <a:endParaRPr lang="en-IE" sz="1400" smtClean="0">
              <a:latin typeface="Bahnschrift Light Condensed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2400" y="4343400"/>
            <a:ext cx="1066800" cy="58477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Anarchists</a:t>
            </a:r>
          </a:p>
          <a:p>
            <a:r>
              <a:rPr lang="en-IE" sz="1400" smtClean="0">
                <a:latin typeface="Bahnschrift Light Condensed" pitchFamily="34" charset="0"/>
              </a:rPr>
              <a:t>Makhno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95600" y="6248400"/>
            <a:ext cx="1600200" cy="36933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Caucasus Revolt</a:t>
            </a:r>
            <a:endParaRPr lang="en-IE" sz="1200" smtClean="0">
              <a:latin typeface="Bahnschrift Light Condensed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248400" y="5105400"/>
            <a:ext cx="2286000" cy="1752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46" name="Straight Connector 45"/>
          <p:cNvCxnSpPr/>
          <p:nvPr/>
        </p:nvCxnSpPr>
        <p:spPr>
          <a:xfrm rot="5400000" flipH="1" flipV="1">
            <a:off x="5449094" y="4228306"/>
            <a:ext cx="1752600" cy="1588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5449094" y="2475706"/>
            <a:ext cx="1752600" cy="1588"/>
          </a:xfrm>
          <a:prstGeom prst="line">
            <a:avLst/>
          </a:prstGeom>
          <a:ln w="444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5562600" y="0"/>
            <a:ext cx="35814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South and Central Russia, </a:t>
            </a:r>
          </a:p>
          <a:p>
            <a:pPr algn="ctr"/>
            <a:r>
              <a:rPr lang="en-IE" sz="3600" smtClean="0">
                <a:solidFill>
                  <a:schemeClr val="tx1"/>
                </a:solidFill>
                <a:latin typeface="LLPearlWhite" pitchFamily="2" charset="0"/>
                <a:ea typeface="LLPearlWhite" pitchFamily="2" charset="0"/>
              </a:rPr>
              <a:t>Oct-Nov 1919</a:t>
            </a:r>
            <a:endParaRPr lang="en-IE" sz="3600">
              <a:solidFill>
                <a:schemeClr val="tx1"/>
              </a:solidFill>
              <a:latin typeface="LLPearlWhite" pitchFamily="2" charset="0"/>
              <a:ea typeface="LLPearlWhite" pitchFamily="2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248400" y="3810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8" name="TextBox 57"/>
          <p:cNvSpPr txBox="1"/>
          <p:nvPr/>
        </p:nvSpPr>
        <p:spPr>
          <a:xfrm>
            <a:off x="6324600" y="3581400"/>
            <a:ext cx="9906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Tsaritsyn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5410200" y="3962400"/>
            <a:ext cx="9906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0" name="Oval 59"/>
          <p:cNvSpPr/>
          <p:nvPr/>
        </p:nvSpPr>
        <p:spPr>
          <a:xfrm>
            <a:off x="5410200" y="2895600"/>
            <a:ext cx="990600" cy="762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TextBox 80"/>
          <p:cNvSpPr txBox="1"/>
          <p:nvPr/>
        </p:nvSpPr>
        <p:spPr>
          <a:xfrm>
            <a:off x="1524000" y="3733800"/>
            <a:ext cx="83820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Kharkiv</a:t>
            </a:r>
            <a:endParaRPr lang="en-IE" sz="1200">
              <a:latin typeface="Bahnschrift Light Condensed" pitchFamily="34" charset="0"/>
            </a:endParaRPr>
          </a:p>
        </p:txBody>
      </p:sp>
      <p:sp>
        <p:nvSpPr>
          <p:cNvPr id="65" name="Down Arrow 64"/>
          <p:cNvSpPr/>
          <p:nvPr/>
        </p:nvSpPr>
        <p:spPr>
          <a:xfrm>
            <a:off x="1981200" y="2514600"/>
            <a:ext cx="1143000" cy="140620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51" name="Down Arrow 50"/>
          <p:cNvSpPr/>
          <p:nvPr/>
        </p:nvSpPr>
        <p:spPr>
          <a:xfrm rot="19833320">
            <a:off x="1400644" y="1747748"/>
            <a:ext cx="940679" cy="12954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Bahnschrift SemiBold Condensed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828800" y="3048000"/>
            <a:ext cx="1447800" cy="36933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smtClean="0">
                <a:latin typeface="Bahnschrift Light Condensed" pitchFamily="34" charset="0"/>
              </a:rPr>
              <a:t>Volunteer Army</a:t>
            </a:r>
            <a:endParaRPr lang="en-IE" sz="1200" smtClean="0">
              <a:latin typeface="Bahnschrift Light Condense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445</Words>
  <Application>Microsoft Office PowerPoint</Application>
  <PresentationFormat>On-screen Show (4:3)</PresentationFormat>
  <Paragraphs>171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132</cp:revision>
  <dcterms:created xsi:type="dcterms:W3CDTF">2006-08-16T00:00:00Z</dcterms:created>
  <dcterms:modified xsi:type="dcterms:W3CDTF">2023-01-13T04:24:50Z</dcterms:modified>
</cp:coreProperties>
</file>