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57" r:id="rId6"/>
    <p:sldId id="265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480" autoAdjust="0"/>
    <p:restoredTop sz="94660"/>
  </p:normalViewPr>
  <p:slideViewPr>
    <p:cSldViewPr>
      <p:cViewPr varScale="1">
        <p:scale>
          <a:sx n="83" d="100"/>
          <a:sy n="83" d="100"/>
        </p:scale>
        <p:origin x="-15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uschwitz.jpg"/>
          <p:cNvPicPr>
            <a:picLocks noChangeAspect="1"/>
          </p:cNvPicPr>
          <p:nvPr/>
        </p:nvPicPr>
        <p:blipFill>
          <a:blip r:embed="rId2">
            <a:lum bright="47000" contrast="-64000"/>
          </a:blip>
          <a:stretch>
            <a:fillRect/>
          </a:stretch>
        </p:blipFill>
        <p:spPr>
          <a:xfrm>
            <a:off x="0" y="0"/>
            <a:ext cx="9144000" cy="68784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u="sng" dirty="0" smtClean="0">
                <a:latin typeface="Arial Black" pitchFamily="34" charset="0"/>
              </a:rPr>
              <a:t>Timeline: Hitler and the Nazis</a:t>
            </a:r>
          </a:p>
          <a:p>
            <a:endParaRPr lang="en-IE" sz="2800" b="1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1919: Hitler joins the Nazi Party</a:t>
            </a: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1921: Hitler becomes leader (“Fuhrer”) of the Nazi Party</a:t>
            </a: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1923: Beer Hall Putsch ends in disaster</a:t>
            </a: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1924: Hitler in prison for 10 months. Writes </a:t>
            </a:r>
            <a:r>
              <a:rPr lang="en-IE" sz="2800" b="1" i="1" dirty="0" smtClean="0">
                <a:latin typeface="Arial Black" pitchFamily="34" charset="0"/>
              </a:rPr>
              <a:t>My Struggle</a:t>
            </a:r>
            <a:r>
              <a:rPr lang="en-IE" sz="2800" b="1" dirty="0" smtClean="0">
                <a:latin typeface="Arial Black" pitchFamily="34" charset="0"/>
              </a:rPr>
              <a:t> (Mein </a:t>
            </a:r>
            <a:r>
              <a:rPr lang="en-IE" sz="2800" b="1" dirty="0" err="1" smtClean="0">
                <a:latin typeface="Arial Black" pitchFamily="34" charset="0"/>
              </a:rPr>
              <a:t>Kampf</a:t>
            </a:r>
            <a:r>
              <a:rPr lang="en-IE" sz="2800" b="1" dirty="0" smtClean="0">
                <a:latin typeface="Arial Black" pitchFamily="34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1929: The Great Depression strikes Germany</a:t>
            </a: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1930: Nazis gain 18% of the vote</a:t>
            </a: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1932: Nazis gain 37% of the vote</a:t>
            </a:r>
          </a:p>
          <a:p>
            <a:pPr>
              <a:buFont typeface="Arial" pitchFamily="34" charset="0"/>
              <a:buChar char="•"/>
            </a:pPr>
            <a:r>
              <a:rPr lang="en-IE" sz="2800" b="1" dirty="0" smtClean="0">
                <a:latin typeface="Arial Black" pitchFamily="34" charset="0"/>
              </a:rPr>
              <a:t>1933: Hitler becomes Chancellor (President) of Germany</a:t>
            </a:r>
          </a:p>
          <a:p>
            <a:endParaRPr lang="en-IE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ichstag election results 1924-1933.png"/>
          <p:cNvPicPr>
            <a:picLocks noChangeAspect="1"/>
          </p:cNvPicPr>
          <p:nvPr/>
        </p:nvPicPr>
        <p:blipFill>
          <a:blip r:embed="rId2"/>
          <a:srcRect r="20391"/>
          <a:stretch>
            <a:fillRect/>
          </a:stretch>
        </p:blipFill>
        <p:spPr>
          <a:xfrm>
            <a:off x="0" y="914400"/>
            <a:ext cx="5118101" cy="495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5400" y="1143000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E" sz="2400" dirty="0" smtClean="0"/>
              <a:t>Why did the Nazis have little support in the 1920s?</a:t>
            </a:r>
          </a:p>
          <a:p>
            <a:pPr marL="342900" indent="-342900">
              <a:buFont typeface="+mj-lt"/>
              <a:buAutoNum type="arabicPeriod"/>
            </a:pPr>
            <a:endParaRPr lang="en-IE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IE" sz="2400" dirty="0" smtClean="0"/>
              <a:t>Why did their support increase in 1930?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4016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 smtClean="0"/>
              <a:t>Take down this table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800"/>
            <a:ext cx="91440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dirty="0" smtClean="0"/>
              <a:t>In this clip, we will see the events of the Beer Hall Putsch, when the Nazis tried to take power in 1923</a:t>
            </a:r>
            <a:r>
              <a:rPr lang="en-IE" sz="3600" smtClean="0"/>
              <a:t>. </a:t>
            </a:r>
            <a:endParaRPr lang="en-IE" sz="3600" smtClean="0"/>
          </a:p>
          <a:p>
            <a:endParaRPr lang="en-IE" sz="3600" smtClean="0"/>
          </a:p>
          <a:p>
            <a:r>
              <a:rPr lang="en-IE" sz="3600" smtClean="0"/>
              <a:t>(Clip from </a:t>
            </a:r>
            <a:r>
              <a:rPr lang="en-IE" sz="3600" i="1" smtClean="0"/>
              <a:t>Hitler: The Rise of Evil</a:t>
            </a:r>
            <a:r>
              <a:rPr lang="en-IE" sz="3600" smtClean="0"/>
              <a:t>)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rman election resul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0149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371600"/>
            <a:ext cx="9144000" cy="381000"/>
          </a:xfrm>
          <a:prstGeom prst="rect">
            <a:avLst/>
          </a:prstGeom>
          <a:solidFill>
            <a:schemeClr val="bg2">
              <a:lumMod val="25000"/>
              <a:alpha val="34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505200"/>
            <a:ext cx="9144000" cy="304800"/>
          </a:xfrm>
          <a:prstGeom prst="rect">
            <a:avLst/>
          </a:prstGeom>
          <a:solidFill>
            <a:srgbClr val="FF0000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9144000" cy="1752600"/>
          </a:xfrm>
          <a:prstGeom prst="rect">
            <a:avLst/>
          </a:prstGeom>
          <a:solidFill>
            <a:schemeClr val="tx2">
              <a:alpha val="34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3810000"/>
            <a:ext cx="9144000" cy="304800"/>
          </a:xfrm>
          <a:prstGeom prst="rect">
            <a:avLst/>
          </a:prstGeom>
          <a:solidFill>
            <a:srgbClr val="FF0000">
              <a:alpha val="3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5105400"/>
            <a:ext cx="70360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b="1" dirty="0" smtClean="0">
                <a:solidFill>
                  <a:schemeClr val="accent1">
                    <a:lumMod val="75000"/>
                  </a:schemeClr>
                </a:solidFill>
              </a:rPr>
              <a:t>Blue – right-wing parties</a:t>
            </a:r>
          </a:p>
          <a:p>
            <a:r>
              <a:rPr lang="en-IE" sz="3200" b="1" dirty="0" smtClean="0">
                <a:solidFill>
                  <a:srgbClr val="FF0000"/>
                </a:solidFill>
              </a:rPr>
              <a:t>Red – left-wing parties</a:t>
            </a:r>
          </a:p>
          <a:p>
            <a:r>
              <a:rPr lang="en-IE" sz="3200" b="1" dirty="0" smtClean="0">
                <a:solidFill>
                  <a:schemeClr val="bg2">
                    <a:lumMod val="25000"/>
                  </a:schemeClr>
                </a:solidFill>
              </a:rPr>
              <a:t>Brown – Nazi party (extreme right-wing)</a:t>
            </a:r>
            <a:endParaRPr lang="en-US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10"/>
          <p:cNvSpPr/>
          <p:nvPr/>
        </p:nvSpPr>
        <p:spPr>
          <a:xfrm>
            <a:off x="0" y="304800"/>
            <a:ext cx="9144000" cy="6553200"/>
          </a:xfrm>
          <a:prstGeom prst="triangl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2743200"/>
            <a:ext cx="31242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u="sng" dirty="0" smtClean="0"/>
              <a:t>Ernst Rohm</a:t>
            </a:r>
          </a:p>
          <a:p>
            <a:r>
              <a:rPr lang="en-IE" sz="2800" b="1" dirty="0" smtClean="0"/>
              <a:t>Leader of the </a:t>
            </a:r>
            <a:r>
              <a:rPr lang="en-IE" sz="2800" b="1" dirty="0" err="1" smtClean="0"/>
              <a:t>Stormtroopers</a:t>
            </a:r>
            <a:r>
              <a:rPr lang="en-IE" sz="2800" b="1" dirty="0" smtClean="0"/>
              <a:t> (SA) 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590800"/>
            <a:ext cx="18288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u="sng" dirty="0" smtClean="0"/>
              <a:t>Hermann Goering</a:t>
            </a:r>
          </a:p>
          <a:p>
            <a:r>
              <a:rPr lang="en-IE" sz="2800" b="1" dirty="0" smtClean="0"/>
              <a:t>2nd in command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638800" y="2819400"/>
            <a:ext cx="35052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u="sng" dirty="0" smtClean="0"/>
              <a:t>Joseph Goebbels</a:t>
            </a:r>
          </a:p>
          <a:p>
            <a:r>
              <a:rPr lang="en-IE" sz="2800" b="1" dirty="0" smtClean="0"/>
              <a:t>Chief of propaganda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838200"/>
            <a:ext cx="2423227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u="sng" dirty="0" smtClean="0"/>
              <a:t>Adolf Hitler</a:t>
            </a:r>
          </a:p>
          <a:p>
            <a:r>
              <a:rPr lang="en-IE" sz="2800" b="1" dirty="0" smtClean="0"/>
              <a:t>Fuhrer (leader)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5715000"/>
            <a:ext cx="196233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smtClean="0"/>
              <a:t>Hitler Youth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5715000"/>
            <a:ext cx="428033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smtClean="0"/>
              <a:t>League of German Maidens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4953000"/>
            <a:ext cx="304852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err="1" smtClean="0"/>
              <a:t>Stormtroopers</a:t>
            </a:r>
            <a:r>
              <a:rPr lang="en-IE" sz="2800" b="1" dirty="0" smtClean="0"/>
              <a:t> (SA)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4953000"/>
            <a:ext cx="272735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err="1" smtClean="0"/>
              <a:t>Schutzstaffel</a:t>
            </a:r>
            <a:r>
              <a:rPr lang="en-IE" sz="2800" b="1" dirty="0" smtClean="0"/>
              <a:t> (SS)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10"/>
          <p:cNvSpPr/>
          <p:nvPr/>
        </p:nvSpPr>
        <p:spPr>
          <a:xfrm>
            <a:off x="0" y="304800"/>
            <a:ext cx="9144000" cy="6553200"/>
          </a:xfrm>
          <a:prstGeom prst="triangl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2743200"/>
            <a:ext cx="31242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u="sng" dirty="0" smtClean="0"/>
              <a:t>Ernst Rohm</a:t>
            </a:r>
          </a:p>
          <a:p>
            <a:r>
              <a:rPr lang="en-IE" sz="2800" b="1" dirty="0" smtClean="0"/>
              <a:t>Leader of the </a:t>
            </a:r>
            <a:r>
              <a:rPr lang="en-IE" sz="2800" b="1" dirty="0" err="1" smtClean="0"/>
              <a:t>Stormtroopers</a:t>
            </a:r>
            <a:r>
              <a:rPr lang="en-IE" sz="2800" b="1" dirty="0" smtClean="0"/>
              <a:t> (SA) 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590800"/>
            <a:ext cx="18288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u="sng" dirty="0" smtClean="0"/>
              <a:t>Hermann Goering</a:t>
            </a:r>
          </a:p>
          <a:p>
            <a:r>
              <a:rPr lang="en-IE" sz="2800" b="1" dirty="0" smtClean="0"/>
              <a:t>2nd in command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638800" y="2819400"/>
            <a:ext cx="35052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800" b="1" u="sng" dirty="0" smtClean="0"/>
              <a:t>Joseph Goebbels</a:t>
            </a:r>
          </a:p>
          <a:p>
            <a:r>
              <a:rPr lang="en-IE" sz="2800" b="1" dirty="0" smtClean="0"/>
              <a:t>Chief of propaganda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838200"/>
            <a:ext cx="2423227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u="sng" dirty="0" smtClean="0"/>
              <a:t>Adolf Hitler</a:t>
            </a:r>
          </a:p>
          <a:p>
            <a:r>
              <a:rPr lang="en-IE" sz="2800" b="1" dirty="0" smtClean="0"/>
              <a:t>Fuhrer (leader)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5715000"/>
            <a:ext cx="196233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smtClean="0"/>
              <a:t>Hitler Youth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5715000"/>
            <a:ext cx="428033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smtClean="0"/>
              <a:t>League of German Maidens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4953000"/>
            <a:ext cx="304852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err="1" smtClean="0"/>
              <a:t>Stormtroopers</a:t>
            </a:r>
            <a:r>
              <a:rPr lang="en-IE" sz="2800" b="1" dirty="0" smtClean="0"/>
              <a:t> (SA)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4953000"/>
            <a:ext cx="272735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E" sz="2800" b="1" dirty="0" err="1" smtClean="0"/>
              <a:t>Schutzstaffel</a:t>
            </a:r>
            <a:r>
              <a:rPr lang="en-IE" sz="2800" b="1" dirty="0" smtClean="0"/>
              <a:t> (SS)</a:t>
            </a:r>
            <a:endParaRPr lang="en-US" sz="2800" b="1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57158" y="2214554"/>
            <a:ext cx="3000396" cy="2571768"/>
          </a:xfrm>
          <a:prstGeom prst="line">
            <a:avLst/>
          </a:prstGeom>
          <a:ln w="136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357158" y="2143116"/>
            <a:ext cx="3000396" cy="2571768"/>
          </a:xfrm>
          <a:prstGeom prst="line">
            <a:avLst/>
          </a:prstGeom>
          <a:ln w="136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7158" y="357166"/>
            <a:ext cx="2571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i="1" smtClean="0"/>
              <a:t>After the Night of the Long Knives:</a:t>
            </a:r>
            <a:endParaRPr lang="en-IE" sz="3200" i="1"/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1000100" y="4643446"/>
            <a:ext cx="3786214" cy="928694"/>
          </a:xfrm>
          <a:prstGeom prst="line">
            <a:avLst/>
          </a:prstGeom>
          <a:ln w="136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00100" y="4643446"/>
            <a:ext cx="3714776" cy="928694"/>
          </a:xfrm>
          <a:prstGeom prst="line">
            <a:avLst/>
          </a:prstGeom>
          <a:ln w="136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0002620 Potsd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271080"/>
            <a:ext cx="7715272" cy="55869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Other politicians </a:t>
            </a:r>
            <a:r>
              <a:rPr lang="en-US" sz="2400" dirty="0" smtClean="0"/>
              <a:t>agreed to make Hitler Chancellor because they thought they would out-smart him later on and get rid of him. </a:t>
            </a:r>
            <a:r>
              <a:rPr lang="en-IE" sz="2400" dirty="0" smtClean="0"/>
              <a:t>However, as soon as Hitler was in power, he made sure he stayed there.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715016"/>
            <a:ext cx="9144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400" smtClean="0"/>
              <a:t>List 4 ways that Hitler managed to hold onto power. </a:t>
            </a:r>
            <a:endParaRPr lang="en-I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39590" y="1143000"/>
            <a:ext cx="334221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/>
              <a:t>Rule by decree, not through parliament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 rot="21337396">
            <a:off x="2442649" y="1451284"/>
            <a:ext cx="1289219" cy="4490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/>
              <a:t>Other politicians </a:t>
            </a:r>
            <a:r>
              <a:rPr lang="en-US" sz="2400" dirty="0" smtClean="0"/>
              <a:t>agreed to make Hitler Chancellor because they thought they would out-smart him later on and get rid of him. </a:t>
            </a:r>
            <a:r>
              <a:rPr lang="en-IE" sz="2400" dirty="0" smtClean="0"/>
              <a:t>However, as soon as Hitler was in power, he made sure he stayed there: </a:t>
            </a:r>
          </a:p>
        </p:txBody>
      </p:sp>
      <p:pic>
        <p:nvPicPr>
          <p:cNvPr id="3" name="Picture 2" descr="30002620 Potsd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048000"/>
            <a:ext cx="3556000" cy="25750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81800" y="2514600"/>
            <a:ext cx="1981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/>
              <a:t>Nazi control of police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934200" y="4267200"/>
            <a:ext cx="1905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/>
              <a:t>SA and SS violence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2971800" y="2046514"/>
            <a:ext cx="2667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/>
              <a:t>Communist Party banned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381000" y="2819400"/>
            <a:ext cx="2133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/>
              <a:t>Trade unions destroyed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381000" y="4343400"/>
            <a:ext cx="2286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dirty="0" smtClean="0"/>
              <a:t>Night of the Long Knives</a:t>
            </a:r>
            <a:endParaRPr lang="en-US" sz="3200" dirty="0"/>
          </a:p>
        </p:txBody>
      </p:sp>
      <p:sp>
        <p:nvSpPr>
          <p:cNvPr id="11" name="Right Arrow 10"/>
          <p:cNvSpPr/>
          <p:nvPr/>
        </p:nvSpPr>
        <p:spPr>
          <a:xfrm rot="1919206">
            <a:off x="2384745" y="2225694"/>
            <a:ext cx="1032299" cy="3810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1402745"/>
            <a:ext cx="2286000" cy="1013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 smtClean="0"/>
              <a:t>Reichstag Fire</a:t>
            </a:r>
          </a:p>
          <a:p>
            <a:pPr algn="ctr"/>
            <a:r>
              <a:rPr lang="en-IE" sz="2800" b="1" dirty="0" smtClean="0"/>
              <a:t>(excuse) </a:t>
            </a:r>
            <a:endParaRPr lang="en-US" sz="2800" b="1" dirty="0"/>
          </a:p>
        </p:txBody>
      </p:sp>
      <p:sp>
        <p:nvSpPr>
          <p:cNvPr id="13" name="Rectangle 12"/>
          <p:cNvSpPr/>
          <p:nvPr/>
        </p:nvSpPr>
        <p:spPr>
          <a:xfrm>
            <a:off x="2667000" y="5791200"/>
            <a:ext cx="4038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 smtClean="0"/>
              <a:t>Chancellor and President combined into Fuhrer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2536017" y="4536265"/>
            <a:ext cx="3929090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400" dirty="0">
              <a:latin typeface="Old English Text MT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-294337" y="1365875"/>
            <a:ext cx="3446130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Old English Text MT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5536425" y="4536277"/>
            <a:ext cx="3929066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Old English Text MT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2976" y="6143620"/>
            <a:ext cx="3660444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400" dirty="0">
              <a:latin typeface="Old English Text MT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2777497" y="1365875"/>
            <a:ext cx="3446130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Old English Text MT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1538" y="2928934"/>
            <a:ext cx="3786214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4000" smtClean="0">
                <a:latin typeface="Old English Text MT" pitchFamily="66" charset="0"/>
              </a:rPr>
              <a:t>Propaganda</a:t>
            </a:r>
            <a:endParaRPr lang="en-US" sz="4000" dirty="0">
              <a:latin typeface="Old English Text MT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43372" y="0"/>
            <a:ext cx="3714776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sz="4400" dirty="0" smtClean="0">
                <a:latin typeface="Old English Text MT" pitchFamily="66" charset="0"/>
              </a:rPr>
              <a:t>Terror</a:t>
            </a:r>
            <a:endParaRPr lang="en-US" sz="4400" dirty="0">
              <a:latin typeface="Old English Text MT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3714752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sz="2000" dirty="0" smtClean="0"/>
              <a:t> Josef Goebbels controlled newspapers, film, and radio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Strict censorship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Nuremberg rallies every year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“People’s Receiver” radio set</a:t>
            </a:r>
          </a:p>
          <a:p>
            <a:pPr>
              <a:buFont typeface="Arial" pitchFamily="34" charset="0"/>
              <a:buChar char="•"/>
            </a:pPr>
            <a:r>
              <a:rPr lang="en-IE" sz="2000" dirty="0" smtClean="0"/>
              <a:t>Anti-Semitic and racist propaganda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4643438" cy="95410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IE" sz="2800" dirty="0" smtClean="0">
                <a:solidFill>
                  <a:schemeClr val="bg1"/>
                </a:solidFill>
                <a:latin typeface="Arial Black" pitchFamily="34" charset="0"/>
              </a:rPr>
              <a:t>Features of Nazi rule in Germany, 1933-1939</a:t>
            </a:r>
            <a:endParaRPr 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29058" y="2928934"/>
            <a:ext cx="3929090" cy="7143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IE" sz="3600" smtClean="0">
                <a:latin typeface="Old English Text MT" pitchFamily="66" charset="0"/>
              </a:rPr>
              <a:t>Economic Policies</a:t>
            </a:r>
            <a:endParaRPr lang="en-US" sz="3600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5926F3C-95C1-44CC-99F3-77E90DB7113F_w1023_s.jpg"/>
          <p:cNvPicPr>
            <a:picLocks noChangeAspect="1"/>
          </p:cNvPicPr>
          <p:nvPr/>
        </p:nvPicPr>
        <p:blipFill>
          <a:blip r:embed="rId2">
            <a:lum bright="32000" contrast="6000"/>
          </a:blip>
          <a:srcRect b="2455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" y="0"/>
            <a:ext cx="9144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dirty="0" smtClean="0">
                <a:latin typeface="Arial Black" pitchFamily="34" charset="0"/>
              </a:rPr>
              <a:t>Results of Nazi Anti-Semitism, 1933-1939</a:t>
            </a:r>
          </a:p>
          <a:p>
            <a:endParaRPr lang="en-IE" sz="2400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5926F3C-95C1-44CC-99F3-77E90DB7113F_w1023_s.jpg"/>
          <p:cNvPicPr>
            <a:picLocks noChangeAspect="1"/>
          </p:cNvPicPr>
          <p:nvPr/>
        </p:nvPicPr>
        <p:blipFill>
          <a:blip r:embed="rId2">
            <a:lum bright="62000" contrast="-70000"/>
          </a:blip>
          <a:srcRect b="2455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" y="0"/>
            <a:ext cx="914400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dirty="0" smtClean="0">
                <a:latin typeface="Arial Black" pitchFamily="34" charset="0"/>
              </a:rPr>
              <a:t>Results of Nazi Anti-Semitism, 1933-1939</a:t>
            </a:r>
          </a:p>
          <a:p>
            <a:endParaRPr lang="en-IE" sz="2400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IE" sz="2800" dirty="0" smtClean="0">
                <a:latin typeface="Arial Black" pitchFamily="34" charset="0"/>
              </a:rPr>
              <a:t>Many Jews were boycotted, sacked, beaten up, threatened, imprisoned or killed.</a:t>
            </a:r>
          </a:p>
          <a:p>
            <a:pPr>
              <a:buFont typeface="Arial" pitchFamily="34" charset="0"/>
              <a:buChar char="•"/>
            </a:pPr>
            <a:r>
              <a:rPr lang="en-IE" sz="2800" dirty="0" smtClean="0">
                <a:latin typeface="Arial Black" pitchFamily="34" charset="0"/>
              </a:rPr>
              <a:t>Of 500,000 Jews in Germany, 282,000 left between 1933 and 1939. </a:t>
            </a:r>
          </a:p>
          <a:p>
            <a:pPr>
              <a:buFont typeface="Arial" pitchFamily="34" charset="0"/>
              <a:buChar char="•"/>
            </a:pPr>
            <a:r>
              <a:rPr lang="en-IE" sz="2800" dirty="0" smtClean="0">
                <a:latin typeface="Arial Black" pitchFamily="34" charset="0"/>
              </a:rPr>
              <a:t>Other countries often refused to allow them in, or treated them poorly. </a:t>
            </a:r>
          </a:p>
          <a:p>
            <a:pPr>
              <a:buFont typeface="Arial" pitchFamily="34" charset="0"/>
              <a:buChar char="•"/>
            </a:pPr>
            <a:r>
              <a:rPr lang="en-IE" sz="2800" dirty="0" smtClean="0">
                <a:latin typeface="Arial Black" pitchFamily="34" charset="0"/>
              </a:rPr>
              <a:t>In the 1940s, the Holocaust began – which we will study properly in future classes. 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480</Words>
  <Application>Microsoft Office PowerPoint</Application>
  <PresentationFormat>On-screen Show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Windows User</cp:lastModifiedBy>
  <cp:revision>17</cp:revision>
  <dcterms:created xsi:type="dcterms:W3CDTF">2006-08-16T00:00:00Z</dcterms:created>
  <dcterms:modified xsi:type="dcterms:W3CDTF">2023-08-27T21:31:41Z</dcterms:modified>
</cp:coreProperties>
</file>