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57" r:id="rId5"/>
    <p:sldId id="259" r:id="rId6"/>
    <p:sldId id="260" r:id="rId7"/>
    <p:sldId id="263" r:id="rId8"/>
    <p:sldId id="264" r:id="rId9"/>
    <p:sldId id="265" r:id="rId10"/>
    <p:sldId id="266" r:id="rId11"/>
    <p:sldId id="268" r:id="rId12"/>
    <p:sldId id="292" r:id="rId13"/>
    <p:sldId id="270" r:id="rId14"/>
    <p:sldId id="272" r:id="rId15"/>
    <p:sldId id="273" r:id="rId16"/>
    <p:sldId id="274" r:id="rId17"/>
    <p:sldId id="275" r:id="rId18"/>
    <p:sldId id="276" r:id="rId19"/>
    <p:sldId id="277" r:id="rId20"/>
    <p:sldId id="278" r:id="rId21"/>
    <p:sldId id="279" r:id="rId22"/>
    <p:sldId id="280" r:id="rId23"/>
    <p:sldId id="288" r:id="rId24"/>
    <p:sldId id="281" r:id="rId25"/>
    <p:sldId id="282" r:id="rId26"/>
    <p:sldId id="283" r:id="rId27"/>
    <p:sldId id="284" r:id="rId28"/>
    <p:sldId id="289" r:id="rId29"/>
    <p:sldId id="291" r:id="rId30"/>
    <p:sldId id="285" r:id="rId31"/>
    <p:sldId id="286" r:id="rId32"/>
    <p:sldId id="287" r:id="rId33"/>
    <p:sldId id="29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88" d="100"/>
          <a:sy n="88" d="100"/>
        </p:scale>
        <p:origin x="-1282"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77218"/>
          </a:xfrm>
          <a:prstGeom prst="rect">
            <a:avLst/>
          </a:prstGeom>
          <a:noFill/>
        </p:spPr>
        <p:txBody>
          <a:bodyPr wrap="square" rtlCol="0">
            <a:spAutoFit/>
          </a:bodyPr>
          <a:lstStyle/>
          <a:p>
            <a:pPr algn="ctr"/>
            <a:r>
              <a:rPr lang="en-IE" sz="4000" b="1" dirty="0" smtClean="0"/>
              <a:t>Germany after World War One</a:t>
            </a:r>
            <a:endParaRPr lang="en-IE" sz="2400" dirty="0" smtClean="0"/>
          </a:p>
          <a:p>
            <a:pPr algn="ctr"/>
            <a:r>
              <a:rPr lang="en-IE" sz="2400" dirty="0" smtClean="0"/>
              <a:t>The Treaty of Versailles imposed harsh conditions on Germany</a:t>
            </a:r>
            <a:r>
              <a:rPr lang="en-IE" sz="2400" smtClean="0"/>
              <a:t>. </a:t>
            </a:r>
            <a:endParaRPr lang="en-US" sz="2400" dirty="0"/>
          </a:p>
        </p:txBody>
      </p:sp>
      <p:pic>
        <p:nvPicPr>
          <p:cNvPr id="1026" name="Picture 2" descr="D:\wwi and after JC topic\2678933_orig.jpg"/>
          <p:cNvPicPr>
            <a:picLocks noChangeAspect="1" noChangeArrowheads="1"/>
          </p:cNvPicPr>
          <p:nvPr/>
        </p:nvPicPr>
        <p:blipFill>
          <a:blip r:embed="rId2"/>
          <a:srcRect/>
          <a:stretch>
            <a:fillRect/>
          </a:stretch>
        </p:blipFill>
        <p:spPr bwMode="auto">
          <a:xfrm>
            <a:off x="533400" y="1222816"/>
            <a:ext cx="8229600" cy="563518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371600"/>
            <a:ext cx="28956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6600" smtClean="0"/>
              <a:t>France</a:t>
            </a:r>
            <a:endParaRPr lang="en-US"/>
          </a:p>
        </p:txBody>
      </p:sp>
      <p:sp>
        <p:nvSpPr>
          <p:cNvPr id="2" name="Rectangle 1"/>
          <p:cNvSpPr/>
          <p:nvPr/>
        </p:nvSpPr>
        <p:spPr>
          <a:xfrm>
            <a:off x="5562600" y="1447800"/>
            <a:ext cx="35814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6600" smtClean="0"/>
              <a:t>Germany</a:t>
            </a:r>
            <a:endParaRPr lang="en-US"/>
          </a:p>
        </p:txBody>
      </p:sp>
      <p:sp>
        <p:nvSpPr>
          <p:cNvPr id="3" name="Right Arrow 2"/>
          <p:cNvSpPr/>
          <p:nvPr/>
        </p:nvSpPr>
        <p:spPr>
          <a:xfrm rot="10800000">
            <a:off x="2667000" y="1447800"/>
            <a:ext cx="3124200" cy="2286000"/>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124200" y="2286000"/>
            <a:ext cx="2743200" cy="677108"/>
          </a:xfrm>
          <a:prstGeom prst="rect">
            <a:avLst/>
          </a:prstGeom>
          <a:noFill/>
        </p:spPr>
        <p:txBody>
          <a:bodyPr wrap="square" rtlCol="0">
            <a:spAutoFit/>
          </a:bodyPr>
          <a:lstStyle/>
          <a:p>
            <a:pPr algn="ctr"/>
            <a:r>
              <a:rPr lang="en-IE" b="1" smtClean="0"/>
              <a:t>Reparations payments</a:t>
            </a:r>
          </a:p>
          <a:p>
            <a:pPr algn="ctr"/>
            <a:r>
              <a:rPr lang="en-IE" sz="2000" b="1" smtClean="0"/>
              <a:t>€€€€€€€€€€€€€€€€€€</a:t>
            </a:r>
            <a:endParaRPr lang="en-US" sz="20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66800" y="0"/>
            <a:ext cx="685800" cy="6858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239000" y="0"/>
            <a:ext cx="685800" cy="6858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152400" y="228600"/>
            <a:ext cx="8839200" cy="5562600"/>
          </a:xfrm>
          <a:prstGeom prst="roundRect">
            <a:avLst/>
          </a:prstGeom>
          <a:solidFill>
            <a:srgbClr val="FFFF00"/>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bayonet-1296459_1280.png"/>
          <p:cNvPicPr>
            <a:picLocks noChangeAspect="1"/>
          </p:cNvPicPr>
          <p:nvPr/>
        </p:nvPicPr>
        <p:blipFill>
          <a:blip r:embed="rId2" cstate="print"/>
          <a:stretch>
            <a:fillRect/>
          </a:stretch>
        </p:blipFill>
        <p:spPr>
          <a:xfrm>
            <a:off x="1828800" y="1143000"/>
            <a:ext cx="2846070" cy="3657600"/>
          </a:xfrm>
          <a:prstGeom prst="rect">
            <a:avLst/>
          </a:prstGeom>
        </p:spPr>
      </p:pic>
      <p:sp>
        <p:nvSpPr>
          <p:cNvPr id="4" name="Donut 3"/>
          <p:cNvSpPr/>
          <p:nvPr/>
        </p:nvSpPr>
        <p:spPr>
          <a:xfrm>
            <a:off x="381000" y="533400"/>
            <a:ext cx="4800600" cy="4876800"/>
          </a:xfrm>
          <a:prstGeom prst="donut">
            <a:avLst>
              <a:gd name="adj" fmla="val 126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rot="2852688">
            <a:off x="602169" y="2498094"/>
            <a:ext cx="4311056" cy="762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57800" y="685800"/>
            <a:ext cx="3657600" cy="4339650"/>
          </a:xfrm>
          <a:prstGeom prst="rect">
            <a:avLst/>
          </a:prstGeom>
          <a:noFill/>
        </p:spPr>
        <p:txBody>
          <a:bodyPr wrap="square" rtlCol="0">
            <a:spAutoFit/>
          </a:bodyPr>
          <a:lstStyle/>
          <a:p>
            <a:pPr>
              <a:buFont typeface="Arial" pitchFamily="34" charset="0"/>
              <a:buChar char="•"/>
            </a:pPr>
            <a:r>
              <a:rPr lang="en-IE" sz="4000" b="1" u="sng" smtClean="0"/>
              <a:t>NO</a:t>
            </a:r>
            <a:r>
              <a:rPr lang="en-IE" sz="4000" b="1" smtClean="0"/>
              <a:t> troops in the Rhineland</a:t>
            </a:r>
          </a:p>
          <a:p>
            <a:pPr>
              <a:buFont typeface="Arial" pitchFamily="34" charset="0"/>
              <a:buChar char="•"/>
            </a:pPr>
            <a:r>
              <a:rPr lang="en-IE" sz="4000" b="1" u="sng" smtClean="0"/>
              <a:t>ONLY</a:t>
            </a:r>
            <a:r>
              <a:rPr lang="en-IE" sz="4000" b="1" smtClean="0"/>
              <a:t> 100,000 soldiers allowed in the German army</a:t>
            </a:r>
          </a:p>
          <a:p>
            <a:endParaRPr lang="en-IE" b="1" smtClean="0"/>
          </a:p>
          <a:p>
            <a:endParaRPr lang="en-US" b="1" u="sng"/>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200px-AlzadosEspartaquistas..png"/>
          <p:cNvPicPr>
            <a:picLocks noChangeAspect="1"/>
          </p:cNvPicPr>
          <p:nvPr/>
        </p:nvPicPr>
        <p:blipFill>
          <a:blip r:embed="rId2"/>
          <a:srcRect b="14579"/>
          <a:stretch>
            <a:fillRect/>
          </a:stretch>
        </p:blipFill>
        <p:spPr>
          <a:xfrm>
            <a:off x="0" y="1143000"/>
            <a:ext cx="9136380" cy="5715000"/>
          </a:xfrm>
          <a:prstGeom prst="rect">
            <a:avLst/>
          </a:prstGeom>
        </p:spPr>
      </p:pic>
      <p:sp>
        <p:nvSpPr>
          <p:cNvPr id="6" name="TextBox 5"/>
          <p:cNvSpPr txBox="1"/>
          <p:nvPr/>
        </p:nvSpPr>
        <p:spPr>
          <a:xfrm>
            <a:off x="0" y="0"/>
            <a:ext cx="9144000" cy="3046988"/>
          </a:xfrm>
          <a:prstGeom prst="rect">
            <a:avLst/>
          </a:prstGeom>
          <a:solidFill>
            <a:schemeClr val="accent1">
              <a:lumMod val="40000"/>
              <a:lumOff val="60000"/>
            </a:schemeClr>
          </a:solidFill>
        </p:spPr>
        <p:txBody>
          <a:bodyPr wrap="square" rtlCol="0">
            <a:spAutoFit/>
          </a:bodyPr>
          <a:lstStyle/>
          <a:p>
            <a:r>
              <a:rPr lang="en-IE" sz="2400" b="1" smtClean="0"/>
              <a:t>Revolution</a:t>
            </a:r>
            <a:endParaRPr lang="en-IE" sz="2400" dirty="0" smtClean="0"/>
          </a:p>
          <a:p>
            <a:pPr>
              <a:buFont typeface="Arial" pitchFamily="34" charset="0"/>
              <a:buChar char="•"/>
            </a:pPr>
            <a:r>
              <a:rPr lang="en-IE" sz="2400" smtClean="0"/>
              <a:t>In 1918  the Kaiser (King) was overthrown. A Republic was established. The parliament </a:t>
            </a:r>
            <a:r>
              <a:rPr lang="en-IE" sz="2400" dirty="0" smtClean="0"/>
              <a:t>met </a:t>
            </a:r>
            <a:r>
              <a:rPr lang="en-IE" sz="2400" smtClean="0"/>
              <a:t>in a small remote town called Weimar, not in Berlin – so it was </a:t>
            </a:r>
            <a:r>
              <a:rPr lang="en-IE" sz="2400" dirty="0" smtClean="0"/>
              <a:t>known as </a:t>
            </a:r>
            <a:r>
              <a:rPr lang="en-IE" sz="2400" smtClean="0"/>
              <a:t>the </a:t>
            </a:r>
            <a:r>
              <a:rPr lang="en-IE" sz="2400" b="1" smtClean="0"/>
              <a:t>Weimar Republic</a:t>
            </a:r>
            <a:r>
              <a:rPr lang="en-IE" sz="2400" smtClean="0"/>
              <a:t>.</a:t>
            </a:r>
            <a:endParaRPr lang="en-IE" sz="2400" dirty="0" smtClean="0"/>
          </a:p>
          <a:p>
            <a:pPr>
              <a:buFont typeface="Arial" pitchFamily="34" charset="0"/>
              <a:buChar char="•"/>
            </a:pPr>
            <a:r>
              <a:rPr lang="en-IE" sz="2400" smtClean="0"/>
              <a:t>There were attempts </a:t>
            </a:r>
            <a:r>
              <a:rPr lang="en-IE" sz="2400" dirty="0" smtClean="0"/>
              <a:t>at Socialist Revolution, like </a:t>
            </a:r>
            <a:r>
              <a:rPr lang="en-IE" sz="2400" smtClean="0"/>
              <a:t>in Russia:</a:t>
            </a:r>
          </a:p>
          <a:p>
            <a:pPr>
              <a:buFont typeface="Arial" pitchFamily="34" charset="0"/>
              <a:buChar char="•"/>
            </a:pPr>
            <a:r>
              <a:rPr lang="en-IE" sz="2400" smtClean="0"/>
              <a:t>The Spartacus </a:t>
            </a:r>
            <a:r>
              <a:rPr lang="en-IE" sz="2400" dirty="0" smtClean="0"/>
              <a:t>Uprising, 1919 (</a:t>
            </a:r>
            <a:r>
              <a:rPr lang="en-IE" sz="2400" smtClean="0"/>
              <a:t>pictured).</a:t>
            </a:r>
          </a:p>
          <a:p>
            <a:pPr>
              <a:buFont typeface="Arial" pitchFamily="34" charset="0"/>
              <a:buChar char="•"/>
            </a:pPr>
            <a:r>
              <a:rPr lang="en-IE" sz="2400" smtClean="0"/>
              <a:t>The Bavarian </a:t>
            </a:r>
            <a:r>
              <a:rPr lang="en-IE" sz="2400" dirty="0" smtClean="0"/>
              <a:t>Socialist Republic, 1919</a:t>
            </a:r>
            <a:r>
              <a:rPr lang="en-IE" sz="2400" smtClean="0"/>
              <a:t>. </a:t>
            </a:r>
          </a:p>
          <a:p>
            <a:pPr>
              <a:buFont typeface="Arial" pitchFamily="34" charset="0"/>
              <a:buChar char="•"/>
            </a:pPr>
            <a:r>
              <a:rPr lang="en-IE" sz="2400" smtClean="0"/>
              <a:t>Attempted Communist Party uprisings in 1920 and 1923.</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83-R09876,_Ruhrbesetzung.jpg"/>
          <p:cNvPicPr>
            <a:picLocks noChangeAspect="1"/>
          </p:cNvPicPr>
          <p:nvPr/>
        </p:nvPicPr>
        <p:blipFill>
          <a:blip r:embed="rId2"/>
          <a:srcRect t="18175"/>
          <a:stretch>
            <a:fillRect/>
          </a:stretch>
        </p:blipFill>
        <p:spPr>
          <a:xfrm>
            <a:off x="0" y="0"/>
            <a:ext cx="9144000" cy="5145668"/>
          </a:xfrm>
          <a:prstGeom prst="rect">
            <a:avLst/>
          </a:prstGeom>
        </p:spPr>
      </p:pic>
      <p:sp>
        <p:nvSpPr>
          <p:cNvPr id="3" name="TextBox 2"/>
          <p:cNvSpPr txBox="1"/>
          <p:nvPr/>
        </p:nvSpPr>
        <p:spPr>
          <a:xfrm>
            <a:off x="0" y="4549676"/>
            <a:ext cx="9144000" cy="2308324"/>
          </a:xfrm>
          <a:prstGeom prst="rect">
            <a:avLst/>
          </a:prstGeom>
          <a:solidFill>
            <a:schemeClr val="accent1">
              <a:lumMod val="40000"/>
              <a:lumOff val="60000"/>
            </a:schemeClr>
          </a:solidFill>
        </p:spPr>
        <p:txBody>
          <a:bodyPr wrap="square" rtlCol="0">
            <a:spAutoFit/>
          </a:bodyPr>
          <a:lstStyle/>
          <a:p>
            <a:r>
              <a:rPr lang="en-IE" sz="2400" b="1" smtClean="0"/>
              <a:t>The Ruhr Occupation</a:t>
            </a:r>
          </a:p>
          <a:p>
            <a:r>
              <a:rPr lang="en-IE" sz="2400" smtClean="0"/>
              <a:t>In 1923 Germany was unable to keep up with its reparations payments. To punish the German people, the French and Belgian armies occupied the Ruhr, an industrial area of Germany. They seized resources and products to send home. 132 Germans were killed and 150,000 driven out of the Ruhr area.</a:t>
            </a:r>
            <a:endParaRPr 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xzl6279k0y.jpg"/>
          <p:cNvPicPr>
            <a:picLocks noChangeAspect="1"/>
          </p:cNvPicPr>
          <p:nvPr/>
        </p:nvPicPr>
        <p:blipFill>
          <a:blip r:embed="rId2"/>
          <a:stretch>
            <a:fillRect/>
          </a:stretch>
        </p:blipFill>
        <p:spPr>
          <a:xfrm>
            <a:off x="0" y="1894115"/>
            <a:ext cx="9144000" cy="4963886"/>
          </a:xfrm>
          <a:prstGeom prst="rect">
            <a:avLst/>
          </a:prstGeom>
        </p:spPr>
      </p:pic>
      <p:sp>
        <p:nvSpPr>
          <p:cNvPr id="3" name="TextBox 2"/>
          <p:cNvSpPr txBox="1"/>
          <p:nvPr/>
        </p:nvSpPr>
        <p:spPr>
          <a:xfrm>
            <a:off x="0" y="0"/>
            <a:ext cx="9144000" cy="2308324"/>
          </a:xfrm>
          <a:prstGeom prst="rect">
            <a:avLst/>
          </a:prstGeom>
          <a:solidFill>
            <a:schemeClr val="accent1">
              <a:lumMod val="40000"/>
              <a:lumOff val="60000"/>
            </a:schemeClr>
          </a:solidFill>
        </p:spPr>
        <p:txBody>
          <a:bodyPr wrap="square" rtlCol="0">
            <a:spAutoFit/>
          </a:bodyPr>
          <a:lstStyle/>
          <a:p>
            <a:r>
              <a:rPr lang="en-IE" sz="2400" b="1" smtClean="0"/>
              <a:t>Hyper-inflation</a:t>
            </a:r>
          </a:p>
          <a:p>
            <a:r>
              <a:rPr lang="en-IE" sz="2400" smtClean="0"/>
              <a:t>Thanks to reparations payments and the Ruhr Occupation, Germany suffered huge economic problems. In 1923 inflation went out of control, until German currency was practically worthless. </a:t>
            </a:r>
            <a:r>
              <a:rPr lang="en-GB" sz="2400" smtClean="0"/>
              <a:t>According to the BBC, ‘a loaf of bread, which cost 250 marks in January 1923, had risen to 200,000 million marks in November 1923.’</a:t>
            </a:r>
            <a:endParaRPr 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0hitlerAC2.jpg"/>
          <p:cNvPicPr>
            <a:picLocks noChangeAspect="1"/>
          </p:cNvPicPr>
          <p:nvPr/>
        </p:nvPicPr>
        <p:blipFill>
          <a:blip r:embed="rId2"/>
          <a:stretch>
            <a:fillRect/>
          </a:stretch>
        </p:blipFill>
        <p:spPr>
          <a:xfrm>
            <a:off x="3543300" y="1790700"/>
            <a:ext cx="2057400" cy="3276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46-2007-0003,_Soldaten_bei_der_Verhaftung_von_Stadträten.jpg"/>
          <p:cNvPicPr>
            <a:picLocks noChangeAspect="1"/>
          </p:cNvPicPr>
          <p:nvPr/>
        </p:nvPicPr>
        <p:blipFill>
          <a:blip r:embed="rId2"/>
          <a:stretch>
            <a:fillRect/>
          </a:stretch>
        </p:blipFill>
        <p:spPr>
          <a:xfrm>
            <a:off x="0" y="274320"/>
            <a:ext cx="9144000" cy="63093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19-1486,_Hitler-Putsch,_München,_Marienplatz.jpg"/>
          <p:cNvPicPr>
            <a:picLocks noChangeAspect="1"/>
          </p:cNvPicPr>
          <p:nvPr/>
        </p:nvPicPr>
        <p:blipFill>
          <a:blip r:embed="rId2"/>
          <a:stretch>
            <a:fillRect/>
          </a:stretch>
        </p:blipFill>
        <p:spPr>
          <a:xfrm>
            <a:off x="0" y="726311"/>
            <a:ext cx="9144000" cy="540537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rman election results.png"/>
          <p:cNvPicPr>
            <a:picLocks noChangeAspect="1"/>
          </p:cNvPicPr>
          <p:nvPr/>
        </p:nvPicPr>
        <p:blipFill>
          <a:blip r:embed="rId2"/>
          <a:srcRect t="10636" r="50000"/>
          <a:stretch>
            <a:fillRect/>
          </a:stretch>
        </p:blipFill>
        <p:spPr>
          <a:xfrm>
            <a:off x="1600200" y="1051604"/>
            <a:ext cx="5923604" cy="5806396"/>
          </a:xfrm>
          <a:prstGeom prst="rect">
            <a:avLst/>
          </a:prstGeom>
        </p:spPr>
      </p:pic>
      <p:sp>
        <p:nvSpPr>
          <p:cNvPr id="3" name="TextBox 2"/>
          <p:cNvSpPr txBox="1"/>
          <p:nvPr/>
        </p:nvSpPr>
        <p:spPr>
          <a:xfrm>
            <a:off x="0" y="152400"/>
            <a:ext cx="9144000" cy="584775"/>
          </a:xfrm>
          <a:prstGeom prst="rect">
            <a:avLst/>
          </a:prstGeom>
          <a:noFill/>
        </p:spPr>
        <p:txBody>
          <a:bodyPr wrap="square" rtlCol="0">
            <a:spAutoFit/>
          </a:bodyPr>
          <a:lstStyle/>
          <a:p>
            <a:pPr algn="ctr"/>
            <a:r>
              <a:rPr lang="en-IE" sz="3200" b="1" smtClean="0">
                <a:solidFill>
                  <a:srgbClr val="FF0000"/>
                </a:solidFill>
                <a:effectLst>
                  <a:outerShdw blurRad="38100" dist="38100" dir="2700000" algn="tl">
                    <a:srgbClr val="000000">
                      <a:alpha val="43137"/>
                    </a:srgbClr>
                  </a:outerShdw>
                </a:effectLst>
              </a:rPr>
              <a:t>Election results, 1928 – seats in the Reichstag</a:t>
            </a:r>
            <a:endParaRPr lang="en-US" sz="3200" b="1">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ndesarchiv_Bild_146-2007-0003,_Soldaten_bei_der_Verhaftung_von_Stadträten.jpg"/>
          <p:cNvPicPr>
            <a:picLocks noChangeAspect="1"/>
          </p:cNvPicPr>
          <p:nvPr/>
        </p:nvPicPr>
        <p:blipFill>
          <a:blip r:embed="rId2">
            <a:lum bright="-44000" contrast="-24000"/>
          </a:blip>
          <a:stretch>
            <a:fillRect/>
          </a:stretch>
        </p:blipFill>
        <p:spPr>
          <a:xfrm>
            <a:off x="0" y="0"/>
            <a:ext cx="9144000" cy="6309360"/>
          </a:xfrm>
          <a:prstGeom prst="rect">
            <a:avLst/>
          </a:prstGeom>
        </p:spPr>
      </p:pic>
      <p:sp>
        <p:nvSpPr>
          <p:cNvPr id="2" name="TextBox 1"/>
          <p:cNvSpPr txBox="1"/>
          <p:nvPr/>
        </p:nvSpPr>
        <p:spPr>
          <a:xfrm>
            <a:off x="304800" y="76200"/>
            <a:ext cx="8305800" cy="5232202"/>
          </a:xfrm>
          <a:prstGeom prst="rect">
            <a:avLst/>
          </a:prstGeom>
          <a:noFill/>
        </p:spPr>
        <p:txBody>
          <a:bodyPr wrap="square" rtlCol="0">
            <a:spAutoFit/>
          </a:bodyPr>
          <a:lstStyle/>
          <a:p>
            <a:r>
              <a:rPr lang="en-IE" sz="3600" b="1" smtClean="0">
                <a:solidFill>
                  <a:schemeClr val="bg1"/>
                </a:solidFill>
                <a:effectLst>
                  <a:outerShdw blurRad="38100" dist="38100" dir="2700000" algn="tl">
                    <a:srgbClr val="000000">
                      <a:alpha val="43137"/>
                    </a:srgbClr>
                  </a:outerShdw>
                </a:effectLst>
              </a:rPr>
              <a:t>Hitler and the Nazis – Timeline</a:t>
            </a:r>
          </a:p>
          <a:p>
            <a:r>
              <a:rPr lang="en-IE" sz="2800" b="1" smtClean="0">
                <a:solidFill>
                  <a:schemeClr val="bg1"/>
                </a:solidFill>
              </a:rPr>
              <a:t>Fill in the following timeline using information from the document </a:t>
            </a:r>
            <a:r>
              <a:rPr lang="en-IE" sz="2800" b="1" smtClean="0">
                <a:solidFill>
                  <a:schemeClr val="bg1"/>
                </a:solidFill>
              </a:rPr>
              <a:t>‘How the Nazis took power, 1 of 3’. </a:t>
            </a:r>
            <a:endParaRPr lang="en-IE" sz="2800" b="1" smtClean="0">
              <a:solidFill>
                <a:schemeClr val="bg1"/>
              </a:solidFill>
            </a:endParaRPr>
          </a:p>
          <a:p>
            <a:endParaRPr lang="en-IE" sz="2800" b="1" smtClean="0">
              <a:solidFill>
                <a:schemeClr val="bg1"/>
              </a:solidFill>
            </a:endParaRPr>
          </a:p>
          <a:p>
            <a:r>
              <a:rPr lang="en-IE" sz="2800" b="1" smtClean="0">
                <a:solidFill>
                  <a:schemeClr val="bg1"/>
                </a:solidFill>
              </a:rPr>
              <a:t>1889</a:t>
            </a:r>
          </a:p>
          <a:p>
            <a:r>
              <a:rPr lang="en-IE" sz="2800" b="1" smtClean="0">
                <a:solidFill>
                  <a:schemeClr val="bg1"/>
                </a:solidFill>
              </a:rPr>
              <a:t>1914-1918</a:t>
            </a:r>
          </a:p>
          <a:p>
            <a:r>
              <a:rPr lang="en-IE" sz="2800" b="1" smtClean="0">
                <a:solidFill>
                  <a:schemeClr val="bg1"/>
                </a:solidFill>
              </a:rPr>
              <a:t>1919</a:t>
            </a:r>
          </a:p>
          <a:p>
            <a:r>
              <a:rPr lang="en-IE" sz="2800" b="1" smtClean="0">
                <a:solidFill>
                  <a:schemeClr val="bg1"/>
                </a:solidFill>
              </a:rPr>
              <a:t>1923</a:t>
            </a:r>
          </a:p>
          <a:p>
            <a:r>
              <a:rPr lang="en-IE" sz="2800" b="1" smtClean="0">
                <a:solidFill>
                  <a:schemeClr val="bg1"/>
                </a:solidFill>
              </a:rPr>
              <a:t>1924</a:t>
            </a:r>
          </a:p>
          <a:p>
            <a:r>
              <a:rPr lang="en-IE" sz="2800" b="1" smtClean="0">
                <a:solidFill>
                  <a:schemeClr val="bg1"/>
                </a:solidFill>
              </a:rPr>
              <a:t>1925</a:t>
            </a:r>
          </a:p>
          <a:p>
            <a:r>
              <a:rPr lang="en-IE" sz="2800" b="1" smtClean="0">
                <a:solidFill>
                  <a:schemeClr val="bg1"/>
                </a:solidFill>
              </a:rPr>
              <a:t>1928</a:t>
            </a: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jpeg"/>
          <p:cNvPicPr>
            <a:picLocks noChangeAspect="1"/>
          </p:cNvPicPr>
          <p:nvPr/>
        </p:nvPicPr>
        <p:blipFill>
          <a:blip r:embed="rId2" cstate="print"/>
          <a:stretch>
            <a:fillRect/>
          </a:stretch>
        </p:blipFill>
        <p:spPr>
          <a:xfrm>
            <a:off x="4876800" y="685800"/>
            <a:ext cx="3657600" cy="2490216"/>
          </a:xfrm>
          <a:prstGeom prst="rect">
            <a:avLst/>
          </a:prstGeom>
        </p:spPr>
      </p:pic>
      <p:sp>
        <p:nvSpPr>
          <p:cNvPr id="3" name="Rectangular Callout 2"/>
          <p:cNvSpPr/>
          <p:nvPr/>
        </p:nvSpPr>
        <p:spPr>
          <a:xfrm>
            <a:off x="381000" y="1295400"/>
            <a:ext cx="4343400" cy="3505200"/>
          </a:xfrm>
          <a:prstGeom prst="wedgeRectCallout">
            <a:avLst>
              <a:gd name="adj1" fmla="val 82545"/>
              <a:gd name="adj2" fmla="val -355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2400" smtClean="0">
                <a:solidFill>
                  <a:schemeClr val="tx1"/>
                </a:solidFill>
              </a:rPr>
              <a:t>Hitler’s views:</a:t>
            </a:r>
          </a:p>
          <a:p>
            <a:r>
              <a:rPr lang="en-IE" sz="2400" i="1" smtClean="0">
                <a:solidFill>
                  <a:schemeClr val="tx1"/>
                </a:solidFill>
              </a:rPr>
              <a:t>Jews </a:t>
            </a:r>
            <a:r>
              <a:rPr lang="en-IE" sz="2400" i="1" smtClean="0">
                <a:solidFill>
                  <a:schemeClr val="tx1"/>
                </a:solidFill>
              </a:rPr>
              <a:t>to </a:t>
            </a:r>
            <a:r>
              <a:rPr lang="en-IE" sz="2400" i="1" smtClean="0">
                <a:solidFill>
                  <a:schemeClr val="tx1"/>
                </a:solidFill>
              </a:rPr>
              <a:t>blame for economic problems.</a:t>
            </a:r>
          </a:p>
          <a:p>
            <a:r>
              <a:rPr lang="en-IE" sz="2400" i="1" smtClean="0">
                <a:solidFill>
                  <a:schemeClr val="tx1"/>
                </a:solidFill>
              </a:rPr>
              <a:t>Modernity and democracy are a source of weakness. </a:t>
            </a:r>
            <a:endParaRPr lang="en-IE" sz="2400" i="1" smtClean="0">
              <a:solidFill>
                <a:schemeClr val="tx1"/>
              </a:solidFill>
            </a:endParaRPr>
          </a:p>
          <a:p>
            <a:r>
              <a:rPr lang="en-IE" sz="2400" i="1" smtClean="0">
                <a:solidFill>
                  <a:schemeClr val="tx1"/>
                </a:solidFill>
              </a:rPr>
              <a:t>We </a:t>
            </a:r>
            <a:r>
              <a:rPr lang="en-IE" sz="2400" i="1" smtClean="0">
                <a:solidFill>
                  <a:schemeClr val="tx1"/>
                </a:solidFill>
              </a:rPr>
              <a:t>will return to former glories – Germany was once </a:t>
            </a:r>
            <a:r>
              <a:rPr lang="en-IE" sz="2400" i="1" smtClean="0">
                <a:solidFill>
                  <a:schemeClr val="tx1"/>
                </a:solidFill>
              </a:rPr>
              <a:t>powerful</a:t>
            </a:r>
            <a:r>
              <a:rPr lang="en-IE" sz="2400" i="1" smtClean="0">
                <a:solidFill>
                  <a:schemeClr val="tx1"/>
                </a:solidFill>
              </a:rPr>
              <a:t>. </a:t>
            </a:r>
            <a:r>
              <a:rPr lang="en-IE" sz="2400" i="1" smtClean="0">
                <a:solidFill>
                  <a:schemeClr val="tx1"/>
                </a:solidFill>
              </a:rPr>
              <a:t>We will become </a:t>
            </a:r>
            <a:r>
              <a:rPr lang="en-IE" sz="2400" i="1" smtClean="0">
                <a:solidFill>
                  <a:schemeClr val="tx1"/>
                </a:solidFill>
              </a:rPr>
              <a:t>even more </a:t>
            </a:r>
            <a:r>
              <a:rPr lang="en-IE" sz="2400" i="1" smtClean="0">
                <a:solidFill>
                  <a:schemeClr val="tx1"/>
                </a:solidFill>
              </a:rPr>
              <a:t>powerful than before. </a:t>
            </a:r>
            <a:endParaRPr lang="en-US" sz="2400" i="1">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4648200" cy="6247864"/>
          </a:xfrm>
          <a:prstGeom prst="rect">
            <a:avLst/>
          </a:prstGeom>
          <a:noFill/>
        </p:spPr>
        <p:txBody>
          <a:bodyPr wrap="square" rtlCol="0">
            <a:spAutoFit/>
          </a:bodyPr>
          <a:lstStyle/>
          <a:p>
            <a:r>
              <a:rPr lang="en-IE" sz="2400" smtClean="0"/>
              <a:t>The main politician in Germany in the 1920s was </a:t>
            </a:r>
            <a:r>
              <a:rPr lang="en-IE" sz="2400" b="1" smtClean="0"/>
              <a:t>Gustav Stresemann</a:t>
            </a:r>
            <a:r>
              <a:rPr lang="en-IE" sz="2400" smtClean="0"/>
              <a:t>. He served as Chancellor and Foreign Minister. </a:t>
            </a:r>
          </a:p>
          <a:p>
            <a:r>
              <a:rPr lang="en-IE" sz="2400" smtClean="0"/>
              <a:t>In 1924 he negotiated the </a:t>
            </a:r>
            <a:r>
              <a:rPr lang="en-IE" sz="2400" b="1" smtClean="0"/>
              <a:t>Dawes Plan</a:t>
            </a:r>
            <a:r>
              <a:rPr lang="en-IE" sz="2400" smtClean="0"/>
              <a:t> with the United States. </a:t>
            </a:r>
          </a:p>
          <a:p>
            <a:r>
              <a:rPr lang="en-IE" sz="2400" smtClean="0"/>
              <a:t>The Dawes Plan was a loan agreement that</a:t>
            </a:r>
          </a:p>
          <a:p>
            <a:pPr>
              <a:buFont typeface="Arial" pitchFamily="34" charset="0"/>
              <a:buChar char="•"/>
            </a:pPr>
            <a:r>
              <a:rPr lang="en-IE" sz="2400" smtClean="0"/>
              <a:t>helped Germany to pay the reparations </a:t>
            </a:r>
          </a:p>
          <a:p>
            <a:pPr>
              <a:buFont typeface="Arial" pitchFamily="34" charset="0"/>
              <a:buChar char="•"/>
            </a:pPr>
            <a:r>
              <a:rPr lang="en-IE" sz="2400" smtClean="0"/>
              <a:t>helped to end the hyperinflation</a:t>
            </a:r>
            <a:r>
              <a:rPr lang="en-US" sz="2400" smtClean="0"/>
              <a:t>.</a:t>
            </a:r>
          </a:p>
          <a:p>
            <a:endParaRPr lang="en-IE" sz="2400" smtClean="0"/>
          </a:p>
          <a:p>
            <a:r>
              <a:rPr lang="en-IE" sz="2400" smtClean="0"/>
              <a:t>The economy improved. 1920s Germany, known as the </a:t>
            </a:r>
            <a:r>
              <a:rPr lang="en-IE" sz="2400" b="1" smtClean="0"/>
              <a:t>Weimar Republic</a:t>
            </a:r>
            <a:r>
              <a:rPr lang="en-IE" sz="2400" smtClean="0"/>
              <a:t>, was a centre of culture and technology. </a:t>
            </a:r>
          </a:p>
          <a:p>
            <a:endParaRPr lang="en-IE" sz="1600" smtClean="0"/>
          </a:p>
        </p:txBody>
      </p:sp>
      <p:pic>
        <p:nvPicPr>
          <p:cNvPr id="3" name="Picture 2" descr="330px-Bundesarchiv_Bild_146-1989-040-27,_Gustav_Stresemann.jpg"/>
          <p:cNvPicPr>
            <a:picLocks noChangeAspect="1"/>
          </p:cNvPicPr>
          <p:nvPr/>
        </p:nvPicPr>
        <p:blipFill>
          <a:blip r:embed="rId2"/>
          <a:stretch>
            <a:fillRect/>
          </a:stretch>
        </p:blipFill>
        <p:spPr>
          <a:xfrm>
            <a:off x="4653643" y="0"/>
            <a:ext cx="4490357"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0718-10-Weimar-Republic-History-Germany.jpg"/>
          <p:cNvPicPr>
            <a:picLocks noChangeAspect="1"/>
          </p:cNvPicPr>
          <p:nvPr/>
        </p:nvPicPr>
        <p:blipFill>
          <a:blip r:embed="rId2"/>
          <a:stretch>
            <a:fillRect/>
          </a:stretch>
        </p:blipFill>
        <p:spPr>
          <a:xfrm>
            <a:off x="0" y="399288"/>
            <a:ext cx="9144000" cy="60594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orge-grosz-gefeahrliche-strasse-880.jpg"/>
          <p:cNvPicPr>
            <a:picLocks noChangeAspect="1"/>
          </p:cNvPicPr>
          <p:nvPr/>
        </p:nvPicPr>
        <p:blipFill>
          <a:blip r:embed="rId2"/>
          <a:stretch>
            <a:fillRect/>
          </a:stretch>
        </p:blipFill>
        <p:spPr>
          <a:xfrm>
            <a:off x="0" y="228600"/>
            <a:ext cx="9144000" cy="5715000"/>
          </a:xfrm>
          <a:prstGeom prst="rect">
            <a:avLst/>
          </a:prstGeom>
        </p:spPr>
      </p:pic>
      <p:sp>
        <p:nvSpPr>
          <p:cNvPr id="6" name="TextBox 5"/>
          <p:cNvSpPr txBox="1"/>
          <p:nvPr/>
        </p:nvSpPr>
        <p:spPr>
          <a:xfrm>
            <a:off x="990600" y="6400800"/>
            <a:ext cx="2514600" cy="369332"/>
          </a:xfrm>
          <a:prstGeom prst="rect">
            <a:avLst/>
          </a:prstGeom>
          <a:noFill/>
        </p:spPr>
        <p:txBody>
          <a:bodyPr wrap="square" rtlCol="0">
            <a:spAutoFit/>
          </a:bodyPr>
          <a:lstStyle/>
          <a:p>
            <a:r>
              <a:rPr lang="en-IE" smtClean="0"/>
              <a:t>George Grosz</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osz 2.jpg"/>
          <p:cNvPicPr>
            <a:picLocks noChangeAspect="1"/>
          </p:cNvPicPr>
          <p:nvPr/>
        </p:nvPicPr>
        <p:blipFill>
          <a:blip r:embed="rId2"/>
          <a:stretch>
            <a:fillRect/>
          </a:stretch>
        </p:blipFill>
        <p:spPr>
          <a:xfrm>
            <a:off x="0" y="-1"/>
            <a:ext cx="9144000" cy="6789421"/>
          </a:xfrm>
          <a:prstGeom prst="rect">
            <a:avLst/>
          </a:prstGeom>
        </p:spPr>
      </p:pic>
      <p:sp>
        <p:nvSpPr>
          <p:cNvPr id="3" name="TextBox 2"/>
          <p:cNvSpPr txBox="1"/>
          <p:nvPr/>
        </p:nvSpPr>
        <p:spPr>
          <a:xfrm>
            <a:off x="685800" y="6096000"/>
            <a:ext cx="2514600" cy="369332"/>
          </a:xfrm>
          <a:prstGeom prst="rect">
            <a:avLst/>
          </a:prstGeom>
          <a:noFill/>
        </p:spPr>
        <p:txBody>
          <a:bodyPr wrap="square" rtlCol="0">
            <a:spAutoFit/>
          </a:bodyPr>
          <a:lstStyle/>
          <a:p>
            <a:r>
              <a:rPr lang="en-IE" smtClean="0"/>
              <a:t>George Grosz</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tto dix.jpg"/>
          <p:cNvPicPr>
            <a:picLocks noChangeAspect="1"/>
          </p:cNvPicPr>
          <p:nvPr/>
        </p:nvPicPr>
        <p:blipFill>
          <a:blip r:embed="rId2"/>
          <a:stretch>
            <a:fillRect/>
          </a:stretch>
        </p:blipFill>
        <p:spPr>
          <a:xfrm>
            <a:off x="2112764" y="0"/>
            <a:ext cx="4918472" cy="6858000"/>
          </a:xfrm>
          <a:prstGeom prst="rect">
            <a:avLst/>
          </a:prstGeom>
        </p:spPr>
      </p:pic>
      <p:sp>
        <p:nvSpPr>
          <p:cNvPr id="3" name="TextBox 2"/>
          <p:cNvSpPr txBox="1"/>
          <p:nvPr/>
        </p:nvSpPr>
        <p:spPr>
          <a:xfrm>
            <a:off x="304800" y="4191000"/>
            <a:ext cx="955005" cy="369332"/>
          </a:xfrm>
          <a:prstGeom prst="rect">
            <a:avLst/>
          </a:prstGeom>
          <a:noFill/>
        </p:spPr>
        <p:txBody>
          <a:bodyPr wrap="none" rtlCol="0">
            <a:spAutoFit/>
          </a:bodyPr>
          <a:lstStyle/>
          <a:p>
            <a:r>
              <a:rPr lang="en-IE" smtClean="0"/>
              <a:t>Otto Dix</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tto dix 2.jpg"/>
          <p:cNvPicPr>
            <a:picLocks noChangeAspect="1"/>
          </p:cNvPicPr>
          <p:nvPr/>
        </p:nvPicPr>
        <p:blipFill>
          <a:blip r:embed="rId2"/>
          <a:stretch>
            <a:fillRect/>
          </a:stretch>
        </p:blipFill>
        <p:spPr>
          <a:xfrm>
            <a:off x="0" y="857250"/>
            <a:ext cx="9144000" cy="5143500"/>
          </a:xfrm>
          <a:prstGeom prst="rect">
            <a:avLst/>
          </a:prstGeom>
        </p:spPr>
      </p:pic>
      <p:sp>
        <p:nvSpPr>
          <p:cNvPr id="3" name="TextBox 2"/>
          <p:cNvSpPr txBox="1"/>
          <p:nvPr/>
        </p:nvSpPr>
        <p:spPr>
          <a:xfrm>
            <a:off x="304800" y="4191000"/>
            <a:ext cx="955005" cy="369332"/>
          </a:xfrm>
          <a:prstGeom prst="rect">
            <a:avLst/>
          </a:prstGeom>
          <a:noFill/>
        </p:spPr>
        <p:txBody>
          <a:bodyPr wrap="none" rtlCol="0">
            <a:spAutoFit/>
          </a:bodyPr>
          <a:lstStyle/>
          <a:p>
            <a:r>
              <a:rPr lang="en-IE" smtClean="0"/>
              <a:t>Otto Dix</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tropolis1.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152401" y="4267200"/>
            <a:ext cx="2667000" cy="646331"/>
          </a:xfrm>
          <a:prstGeom prst="rect">
            <a:avLst/>
          </a:prstGeom>
          <a:noFill/>
        </p:spPr>
        <p:txBody>
          <a:bodyPr wrap="square" rtlCol="0">
            <a:spAutoFit/>
          </a:bodyPr>
          <a:lstStyle/>
          <a:p>
            <a:r>
              <a:rPr lang="en-IE" smtClean="0">
                <a:solidFill>
                  <a:schemeClr val="bg1"/>
                </a:solidFill>
              </a:rPr>
              <a:t>From the film </a:t>
            </a:r>
            <a:r>
              <a:rPr lang="en-IE" i="1" smtClean="0">
                <a:solidFill>
                  <a:schemeClr val="bg1"/>
                </a:solidFill>
              </a:rPr>
              <a:t>Metropolis</a:t>
            </a:r>
            <a:r>
              <a:rPr lang="en-IE" smtClean="0">
                <a:solidFill>
                  <a:schemeClr val="bg1"/>
                </a:solidFill>
              </a:rPr>
              <a:t> </a:t>
            </a:r>
            <a:r>
              <a:rPr lang="en-IE" smtClean="0">
                <a:solidFill>
                  <a:schemeClr val="bg1"/>
                </a:solidFill>
              </a:rPr>
              <a:t>directed by </a:t>
            </a:r>
            <a:r>
              <a:rPr lang="en-IE" smtClean="0">
                <a:solidFill>
                  <a:schemeClr val="bg1"/>
                </a:solidFill>
              </a:rPr>
              <a:t>Fritz Lang</a:t>
            </a:r>
            <a:endParaRPr lang="en-US">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0600" y="0"/>
            <a:ext cx="4343400" cy="6615708"/>
          </a:xfrm>
          <a:prstGeom prst="rect">
            <a:avLst/>
          </a:prstGeom>
          <a:noFill/>
        </p:spPr>
        <p:txBody>
          <a:bodyPr wrap="square" rtlCol="0">
            <a:spAutoFit/>
          </a:bodyPr>
          <a:lstStyle/>
          <a:p>
            <a:r>
              <a:rPr lang="en-IE" smtClean="0"/>
              <a:t>In 1929 Stresemann warned: </a:t>
            </a:r>
          </a:p>
          <a:p>
            <a:r>
              <a:rPr lang="en-GB" smtClean="0"/>
              <a:t>‘Germany is in fact </a:t>
            </a:r>
            <a:r>
              <a:rPr lang="en-GB" b="1" smtClean="0"/>
              <a:t>dancing on a volcano</a:t>
            </a:r>
            <a:r>
              <a:rPr lang="en-GB" smtClean="0"/>
              <a:t>. If the short-term loans are called in by America, a large section of our economy would collapse.’</a:t>
            </a:r>
          </a:p>
          <a:p>
            <a:endParaRPr lang="en-GB" smtClean="0"/>
          </a:p>
          <a:p>
            <a:r>
              <a:rPr lang="en-GB" smtClean="0"/>
              <a:t>Later that year Stresemann died. Just three weeks after his death, this warning came true.</a:t>
            </a:r>
          </a:p>
          <a:p>
            <a:endParaRPr lang="en-GB" smtClean="0"/>
          </a:p>
          <a:p>
            <a:r>
              <a:rPr lang="en-GB" smtClean="0"/>
              <a:t>The </a:t>
            </a:r>
            <a:r>
              <a:rPr lang="en-GB" b="1" smtClean="0"/>
              <a:t>Wall Street Crash </a:t>
            </a:r>
            <a:r>
              <a:rPr lang="en-GB" smtClean="0"/>
              <a:t>occurred in October 1929, kicking off the </a:t>
            </a:r>
            <a:r>
              <a:rPr lang="en-GB" b="1" smtClean="0"/>
              <a:t>Great Depression</a:t>
            </a:r>
            <a:r>
              <a:rPr lang="en-GB" smtClean="0"/>
              <a:t>, a worldwide economic crisis that lasted for ten years. </a:t>
            </a:r>
          </a:p>
          <a:p>
            <a:endParaRPr lang="en-GB" smtClean="0"/>
          </a:p>
          <a:p>
            <a:r>
              <a:rPr lang="en-GB" smtClean="0"/>
              <a:t>It hit Germany particularly hard. As Stresemann warned, the loans were called in. </a:t>
            </a:r>
          </a:p>
          <a:p>
            <a:endParaRPr lang="en-GB" smtClean="0"/>
          </a:p>
          <a:p>
            <a:r>
              <a:rPr lang="en-GB" b="1" smtClean="0"/>
              <a:t>Heinrich Bruning</a:t>
            </a:r>
            <a:r>
              <a:rPr lang="en-GB" smtClean="0"/>
              <a:t>, who led Germany from 1930 to 1932, was known as the </a:t>
            </a:r>
            <a:r>
              <a:rPr lang="en-GB" b="1" smtClean="0"/>
              <a:t>Hunger Chancellor</a:t>
            </a:r>
            <a:r>
              <a:rPr lang="en-GB" smtClean="0"/>
              <a:t> because of his regime of strict </a:t>
            </a:r>
            <a:r>
              <a:rPr lang="en-GB" b="1" smtClean="0"/>
              <a:t>austerity</a:t>
            </a:r>
            <a:r>
              <a:rPr lang="en-GB" smtClean="0"/>
              <a:t> (tight credit and pay cuts). </a:t>
            </a:r>
            <a:endParaRPr lang="en-US"/>
          </a:p>
        </p:txBody>
      </p:sp>
      <p:pic>
        <p:nvPicPr>
          <p:cNvPr id="3" name="Picture 2" descr="330px-Bundesarchiv_Bild_183-1989-0630-504,_Heinrich_Brüning.jpg"/>
          <p:cNvPicPr>
            <a:picLocks noChangeAspect="1"/>
          </p:cNvPicPr>
          <p:nvPr/>
        </p:nvPicPr>
        <p:blipFill>
          <a:blip r:embed="rId2"/>
          <a:stretch>
            <a:fillRect/>
          </a:stretch>
        </p:blipFill>
        <p:spPr>
          <a:xfrm>
            <a:off x="0" y="0"/>
            <a:ext cx="4774557" cy="6858000"/>
          </a:xfrm>
          <a:prstGeom prst="rect">
            <a:avLst/>
          </a:prstGeom>
        </p:spPr>
      </p:pic>
      <p:sp>
        <p:nvSpPr>
          <p:cNvPr id="4" name="TextBox 3"/>
          <p:cNvSpPr txBox="1"/>
          <p:nvPr/>
        </p:nvSpPr>
        <p:spPr>
          <a:xfrm>
            <a:off x="0" y="5181600"/>
            <a:ext cx="4191000" cy="400110"/>
          </a:xfrm>
          <a:prstGeom prst="rect">
            <a:avLst/>
          </a:prstGeom>
          <a:noFill/>
        </p:spPr>
        <p:txBody>
          <a:bodyPr wrap="square" rtlCol="0">
            <a:spAutoFit/>
          </a:bodyPr>
          <a:lstStyle/>
          <a:p>
            <a:r>
              <a:rPr lang="en-IE" sz="2000" smtClean="0">
                <a:solidFill>
                  <a:schemeClr val="bg1"/>
                </a:solidFill>
              </a:rPr>
              <a:t>Heinrich Bruning</a:t>
            </a:r>
            <a:endParaRPr lang="en-IE" sz="200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ichstag election results 1924-1933.png"/>
          <p:cNvPicPr>
            <a:picLocks noChangeAspect="1"/>
          </p:cNvPicPr>
          <p:nvPr/>
        </p:nvPicPr>
        <p:blipFill>
          <a:blip r:embed="rId2"/>
          <a:stretch>
            <a:fillRect/>
          </a:stretch>
        </p:blipFill>
        <p:spPr>
          <a:xfrm>
            <a:off x="304800" y="0"/>
            <a:ext cx="8839200" cy="680979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rman election results.png"/>
          <p:cNvPicPr>
            <a:picLocks noChangeAspect="1"/>
          </p:cNvPicPr>
          <p:nvPr/>
        </p:nvPicPr>
        <p:blipFill>
          <a:blip r:embed="rId2"/>
          <a:stretch>
            <a:fillRect/>
          </a:stretch>
        </p:blipFill>
        <p:spPr>
          <a:xfrm>
            <a:off x="0" y="0"/>
            <a:ext cx="9144000" cy="5014936"/>
          </a:xfrm>
          <a:prstGeom prst="rect">
            <a:avLst/>
          </a:prstGeom>
        </p:spPr>
      </p:pic>
      <p:cxnSp>
        <p:nvCxnSpPr>
          <p:cNvPr id="7" name="Straight Connector 6"/>
          <p:cNvCxnSpPr/>
          <p:nvPr/>
        </p:nvCxnSpPr>
        <p:spPr>
          <a:xfrm>
            <a:off x="228600" y="1676400"/>
            <a:ext cx="8534400" cy="158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8600" y="3810000"/>
            <a:ext cx="8534400" cy="158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28600" y="4114800"/>
            <a:ext cx="8534400" cy="158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undesarchiv_Bild_119-1486,_Hitler-Putsch,_München,_Marienplatz.jpg"/>
          <p:cNvPicPr>
            <a:picLocks noChangeAspect="1"/>
          </p:cNvPicPr>
          <p:nvPr/>
        </p:nvPicPr>
        <p:blipFill>
          <a:blip r:embed="rId2">
            <a:lum bright="-40000" contrast="-22000"/>
          </a:blip>
          <a:srcRect l="21181"/>
          <a:stretch>
            <a:fillRect/>
          </a:stretch>
        </p:blipFill>
        <p:spPr>
          <a:xfrm>
            <a:off x="0" y="1"/>
            <a:ext cx="9144000" cy="6857999"/>
          </a:xfrm>
          <a:prstGeom prst="rect">
            <a:avLst/>
          </a:prstGeom>
        </p:spPr>
      </p:pic>
      <p:sp>
        <p:nvSpPr>
          <p:cNvPr id="2" name="TextBox 1"/>
          <p:cNvSpPr txBox="1"/>
          <p:nvPr/>
        </p:nvSpPr>
        <p:spPr>
          <a:xfrm>
            <a:off x="2514600" y="304800"/>
            <a:ext cx="3962400" cy="1569660"/>
          </a:xfrm>
          <a:prstGeom prst="rect">
            <a:avLst/>
          </a:prstGeom>
          <a:solidFill>
            <a:schemeClr val="bg1"/>
          </a:solidFill>
          <a:ln w="76200">
            <a:solidFill>
              <a:srgbClr val="FF0000"/>
            </a:solidFill>
          </a:ln>
        </p:spPr>
        <p:txBody>
          <a:bodyPr wrap="square" rtlCol="0">
            <a:spAutoFit/>
          </a:bodyPr>
          <a:lstStyle/>
          <a:p>
            <a:pPr algn="ctr"/>
            <a:r>
              <a:rPr lang="en-IE" sz="4800" b="1" smtClean="0">
                <a:latin typeface="Garamond" pitchFamily="18" charset="0"/>
              </a:rPr>
              <a:t>The Nazi Party</a:t>
            </a:r>
            <a:endParaRPr lang="en-US" sz="4800" b="1">
              <a:latin typeface="Garamond" pitchFamily="18" charset="0"/>
            </a:endParaRPr>
          </a:p>
        </p:txBody>
      </p:sp>
      <p:sp>
        <p:nvSpPr>
          <p:cNvPr id="4" name="TextBox 3"/>
          <p:cNvSpPr txBox="1"/>
          <p:nvPr/>
        </p:nvSpPr>
        <p:spPr>
          <a:xfrm>
            <a:off x="1752600" y="2209800"/>
            <a:ext cx="1676400" cy="707886"/>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Adolf Hitler</a:t>
            </a:r>
          </a:p>
          <a:p>
            <a:pPr algn="ctr"/>
            <a:r>
              <a:rPr lang="en-IE" sz="2000" b="1" smtClean="0">
                <a:latin typeface="Garamond" pitchFamily="18" charset="0"/>
              </a:rPr>
              <a:t>Leader</a:t>
            </a:r>
          </a:p>
        </p:txBody>
      </p:sp>
      <p:sp>
        <p:nvSpPr>
          <p:cNvPr id="5" name="TextBox 4"/>
          <p:cNvSpPr txBox="1"/>
          <p:nvPr/>
        </p:nvSpPr>
        <p:spPr>
          <a:xfrm>
            <a:off x="2743200" y="4648200"/>
            <a:ext cx="1981200" cy="1015663"/>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Hermann Goering</a:t>
            </a:r>
          </a:p>
          <a:p>
            <a:pPr algn="ctr"/>
            <a:r>
              <a:rPr lang="en-IE" sz="2000" b="1" smtClean="0">
                <a:latin typeface="Garamond" pitchFamily="18" charset="0"/>
              </a:rPr>
              <a:t>Ex-fighter pilot</a:t>
            </a:r>
          </a:p>
        </p:txBody>
      </p:sp>
      <p:sp>
        <p:nvSpPr>
          <p:cNvPr id="6" name="TextBox 5"/>
          <p:cNvSpPr txBox="1"/>
          <p:nvPr/>
        </p:nvSpPr>
        <p:spPr>
          <a:xfrm>
            <a:off x="533400" y="4648200"/>
            <a:ext cx="1981200" cy="1015663"/>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Josef Goebbels</a:t>
            </a:r>
          </a:p>
          <a:p>
            <a:pPr algn="ctr"/>
            <a:r>
              <a:rPr lang="en-IE" sz="2000" b="1" smtClean="0">
                <a:latin typeface="Garamond" pitchFamily="18" charset="0"/>
              </a:rPr>
              <a:t>In charge of Propaganda</a:t>
            </a:r>
          </a:p>
        </p:txBody>
      </p:sp>
      <p:sp>
        <p:nvSpPr>
          <p:cNvPr id="7" name="TextBox 6"/>
          <p:cNvSpPr txBox="1"/>
          <p:nvPr/>
        </p:nvSpPr>
        <p:spPr>
          <a:xfrm>
            <a:off x="1524000" y="3352800"/>
            <a:ext cx="2133600" cy="1015663"/>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Ernst Rohm</a:t>
            </a:r>
          </a:p>
          <a:p>
            <a:pPr algn="ctr"/>
            <a:r>
              <a:rPr lang="en-IE" sz="2000" b="1" smtClean="0">
                <a:latin typeface="Garamond" pitchFamily="18" charset="0"/>
              </a:rPr>
              <a:t>Leader of the Stormtroopers</a:t>
            </a:r>
          </a:p>
        </p:txBody>
      </p:sp>
      <p:sp>
        <p:nvSpPr>
          <p:cNvPr id="8" name="TextBox 7"/>
          <p:cNvSpPr txBox="1"/>
          <p:nvPr/>
        </p:nvSpPr>
        <p:spPr>
          <a:xfrm>
            <a:off x="5867400" y="4191000"/>
            <a:ext cx="3048000" cy="1938992"/>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Publications:</a:t>
            </a:r>
          </a:p>
          <a:p>
            <a:pPr algn="ctr">
              <a:buFont typeface="Arial" pitchFamily="34" charset="0"/>
              <a:buChar char="•"/>
            </a:pPr>
            <a:r>
              <a:rPr lang="en-IE" sz="2000" b="1" smtClean="0">
                <a:latin typeface="Garamond" pitchFamily="18" charset="0"/>
              </a:rPr>
              <a:t>Volkischer Beobachter, the newspaper of the Party</a:t>
            </a:r>
          </a:p>
          <a:p>
            <a:pPr algn="ctr">
              <a:buFont typeface="Arial" pitchFamily="34" charset="0"/>
              <a:buChar char="•"/>
            </a:pPr>
            <a:r>
              <a:rPr lang="en-IE" sz="2000" b="1" smtClean="0">
                <a:latin typeface="Garamond" pitchFamily="18" charset="0"/>
              </a:rPr>
              <a:t>Mein Kampf, Hitler’s book</a:t>
            </a:r>
          </a:p>
        </p:txBody>
      </p:sp>
      <p:sp>
        <p:nvSpPr>
          <p:cNvPr id="9" name="TextBox 8"/>
          <p:cNvSpPr txBox="1"/>
          <p:nvPr/>
        </p:nvSpPr>
        <p:spPr>
          <a:xfrm>
            <a:off x="5867400" y="2133600"/>
            <a:ext cx="3048000" cy="1631216"/>
          </a:xfrm>
          <a:prstGeom prst="rect">
            <a:avLst/>
          </a:prstGeom>
          <a:solidFill>
            <a:schemeClr val="bg1"/>
          </a:solidFill>
          <a:ln w="76200">
            <a:solidFill>
              <a:srgbClr val="FF0000"/>
            </a:solidFill>
          </a:ln>
        </p:spPr>
        <p:txBody>
          <a:bodyPr wrap="square" rtlCol="0">
            <a:spAutoFit/>
          </a:bodyPr>
          <a:lstStyle/>
          <a:p>
            <a:pPr algn="ctr"/>
            <a:r>
              <a:rPr lang="en-IE" sz="2000" b="1" u="sng" smtClean="0">
                <a:latin typeface="Garamond" pitchFamily="18" charset="0"/>
              </a:rPr>
              <a:t>Key Beliefs:</a:t>
            </a:r>
          </a:p>
          <a:p>
            <a:pPr algn="ctr">
              <a:buFont typeface="Arial" pitchFamily="34" charset="0"/>
              <a:buChar char="•"/>
            </a:pPr>
            <a:r>
              <a:rPr lang="en-IE" sz="2000" b="1" smtClean="0">
                <a:latin typeface="Garamond" pitchFamily="18" charset="0"/>
              </a:rPr>
              <a:t>Anti-Semitism</a:t>
            </a:r>
          </a:p>
          <a:p>
            <a:pPr algn="ctr">
              <a:buFont typeface="Arial" pitchFamily="34" charset="0"/>
              <a:buChar char="•"/>
            </a:pPr>
            <a:r>
              <a:rPr lang="en-IE" sz="2000" b="1" smtClean="0">
                <a:latin typeface="Garamond" pitchFamily="18" charset="0"/>
              </a:rPr>
              <a:t>Anti-Communism</a:t>
            </a:r>
          </a:p>
          <a:p>
            <a:pPr algn="ctr">
              <a:buFont typeface="Arial" pitchFamily="34" charset="0"/>
              <a:buChar char="•"/>
            </a:pPr>
            <a:r>
              <a:rPr lang="en-IE" sz="2000" b="1" smtClean="0">
                <a:latin typeface="Garamond" pitchFamily="18" charset="0"/>
              </a:rPr>
              <a:t>Nationalism </a:t>
            </a:r>
          </a:p>
          <a:p>
            <a:pPr algn="ctr">
              <a:buFont typeface="Arial" pitchFamily="34" charset="0"/>
              <a:buChar char="•"/>
            </a:pPr>
            <a:r>
              <a:rPr lang="en-IE" sz="2000" b="1" smtClean="0">
                <a:latin typeface="Garamond" pitchFamily="18" charset="0"/>
              </a:rPr>
              <a:t>Imperialism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47-0503,_Nürnberg,_Horst_Wessel_mit_SA-Sturm.jpg"/>
          <p:cNvPicPr>
            <a:picLocks noChangeAspect="1"/>
          </p:cNvPicPr>
          <p:nvPr/>
        </p:nvPicPr>
        <p:blipFill>
          <a:blip r:embed="rId2"/>
          <a:stretch>
            <a:fillRect/>
          </a:stretch>
        </p:blipFill>
        <p:spPr>
          <a:xfrm>
            <a:off x="0" y="0"/>
            <a:ext cx="9144000" cy="6217920"/>
          </a:xfrm>
          <a:prstGeom prst="rect">
            <a:avLst/>
          </a:prstGeom>
        </p:spPr>
      </p:pic>
      <p:sp>
        <p:nvSpPr>
          <p:cNvPr id="3" name="TextBox 2"/>
          <p:cNvSpPr txBox="1"/>
          <p:nvPr/>
        </p:nvSpPr>
        <p:spPr>
          <a:xfrm>
            <a:off x="990600" y="6324600"/>
            <a:ext cx="7010400" cy="381000"/>
          </a:xfrm>
          <a:prstGeom prst="rect">
            <a:avLst/>
          </a:prstGeom>
          <a:noFill/>
        </p:spPr>
        <p:txBody>
          <a:bodyPr wrap="square" rtlCol="0">
            <a:spAutoFit/>
          </a:bodyPr>
          <a:lstStyle/>
          <a:p>
            <a:r>
              <a:rPr lang="en-IE" smtClean="0"/>
              <a:t>Horst Wessel and some of his Brownshirt comrades</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33px-Three_Arrows_election_poster_of_the_Social_Democratic_Party_of_Germany,_1932_-_Gegen_Papen,_Hitler,_Thälmann.jpg"/>
          <p:cNvPicPr>
            <a:picLocks noChangeAspect="1"/>
          </p:cNvPicPr>
          <p:nvPr/>
        </p:nvPicPr>
        <p:blipFill>
          <a:blip r:embed="rId2"/>
          <a:stretch>
            <a:fillRect/>
          </a:stretch>
        </p:blipFill>
        <p:spPr>
          <a:xfrm>
            <a:off x="0" y="0"/>
            <a:ext cx="4823460" cy="6858000"/>
          </a:xfrm>
          <a:prstGeom prst="rect">
            <a:avLst/>
          </a:prstGeom>
        </p:spPr>
      </p:pic>
      <p:sp>
        <p:nvSpPr>
          <p:cNvPr id="3" name="TextBox 2"/>
          <p:cNvSpPr txBox="1"/>
          <p:nvPr/>
        </p:nvSpPr>
        <p:spPr>
          <a:xfrm>
            <a:off x="5105400" y="304800"/>
            <a:ext cx="3962400" cy="923330"/>
          </a:xfrm>
          <a:prstGeom prst="rect">
            <a:avLst/>
          </a:prstGeom>
          <a:noFill/>
        </p:spPr>
        <p:txBody>
          <a:bodyPr wrap="square" rtlCol="0">
            <a:spAutoFit/>
          </a:bodyPr>
          <a:lstStyle/>
          <a:p>
            <a:r>
              <a:rPr lang="en-IE" smtClean="0"/>
              <a:t>An election poster for the social democrats using the ‘Three Arrows’ motif</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02-07717,_Berlin,_Mai-Unruhen.jpg"/>
          <p:cNvPicPr>
            <a:picLocks noChangeAspect="1"/>
          </p:cNvPicPr>
          <p:nvPr/>
        </p:nvPicPr>
        <p:blipFill>
          <a:blip r:embed="rId2"/>
          <a:stretch>
            <a:fillRect/>
          </a:stretch>
        </p:blipFill>
        <p:spPr>
          <a:xfrm>
            <a:off x="0" y="0"/>
            <a:ext cx="9144000" cy="6035040"/>
          </a:xfrm>
          <a:prstGeom prst="rect">
            <a:avLst/>
          </a:prstGeom>
        </p:spPr>
      </p:pic>
      <p:sp>
        <p:nvSpPr>
          <p:cNvPr id="3" name="TextBox 2"/>
          <p:cNvSpPr txBox="1"/>
          <p:nvPr/>
        </p:nvSpPr>
        <p:spPr>
          <a:xfrm>
            <a:off x="1676400" y="6172200"/>
            <a:ext cx="6400800" cy="369332"/>
          </a:xfrm>
          <a:prstGeom prst="rect">
            <a:avLst/>
          </a:prstGeom>
          <a:noFill/>
        </p:spPr>
        <p:txBody>
          <a:bodyPr wrap="square" rtlCol="0">
            <a:spAutoFit/>
          </a:bodyPr>
          <a:lstStyle/>
          <a:p>
            <a:r>
              <a:rPr lang="en-IE" smtClean="0"/>
              <a:t>Berlin police during ‘Bloody May’ 1929</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ndesarchiv_Bild_102-05976,_Berlin,_Pfingstreffen_der_Rot-Front-Kämpfer.jpg"/>
          <p:cNvPicPr>
            <a:picLocks noChangeAspect="1"/>
          </p:cNvPicPr>
          <p:nvPr/>
        </p:nvPicPr>
        <p:blipFill>
          <a:blip r:embed="rId2"/>
          <a:stretch>
            <a:fillRect/>
          </a:stretch>
        </p:blipFill>
        <p:spPr>
          <a:xfrm>
            <a:off x="4569128" y="0"/>
            <a:ext cx="4574872" cy="6858000"/>
          </a:xfrm>
          <a:prstGeom prst="rect">
            <a:avLst/>
          </a:prstGeom>
        </p:spPr>
      </p:pic>
      <p:sp>
        <p:nvSpPr>
          <p:cNvPr id="3" name="TextBox 2"/>
          <p:cNvSpPr txBox="1"/>
          <p:nvPr/>
        </p:nvSpPr>
        <p:spPr>
          <a:xfrm>
            <a:off x="609600" y="457200"/>
            <a:ext cx="3581400" cy="646331"/>
          </a:xfrm>
          <a:prstGeom prst="rect">
            <a:avLst/>
          </a:prstGeom>
          <a:noFill/>
        </p:spPr>
        <p:txBody>
          <a:bodyPr wrap="square" rtlCol="0">
            <a:spAutoFit/>
          </a:bodyPr>
          <a:lstStyle/>
          <a:p>
            <a:r>
              <a:rPr lang="en-IE" smtClean="0"/>
              <a:t>A mass meeting of the Red Front-Fighters’ League</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32 election.bmp"/>
          <p:cNvPicPr>
            <a:picLocks noChangeAspect="1"/>
          </p:cNvPicPr>
          <p:nvPr/>
        </p:nvPicPr>
        <p:blipFill>
          <a:blip r:embed="rId2"/>
          <a:stretch>
            <a:fillRect/>
          </a:stretch>
        </p:blipFill>
        <p:spPr>
          <a:xfrm>
            <a:off x="685800" y="152400"/>
            <a:ext cx="7772400" cy="6339191"/>
          </a:xfrm>
          <a:prstGeom prst="rect">
            <a:avLst/>
          </a:prstGeom>
        </p:spPr>
      </p:pic>
      <p:sp>
        <p:nvSpPr>
          <p:cNvPr id="3" name="TextBox 2"/>
          <p:cNvSpPr txBox="1"/>
          <p:nvPr/>
        </p:nvSpPr>
        <p:spPr>
          <a:xfrm>
            <a:off x="838200" y="228600"/>
            <a:ext cx="1981200" cy="646331"/>
          </a:xfrm>
          <a:prstGeom prst="rect">
            <a:avLst/>
          </a:prstGeom>
          <a:noFill/>
        </p:spPr>
        <p:txBody>
          <a:bodyPr wrap="square" rtlCol="0">
            <a:spAutoFit/>
          </a:bodyPr>
          <a:lstStyle/>
          <a:p>
            <a:r>
              <a:rPr lang="en-IE" smtClean="0"/>
              <a:t>From Wikipedia.org</a:t>
            </a:r>
            <a:endParaRPr lang="en-I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30px-Brüning_crop.jpg"/>
          <p:cNvPicPr>
            <a:picLocks noChangeAspect="1"/>
          </p:cNvPicPr>
          <p:nvPr/>
        </p:nvPicPr>
        <p:blipFill>
          <a:blip r:embed="rId2"/>
          <a:stretch>
            <a:fillRect/>
          </a:stretch>
        </p:blipFill>
        <p:spPr>
          <a:xfrm>
            <a:off x="0" y="0"/>
            <a:ext cx="4800600" cy="6808124"/>
          </a:xfrm>
          <a:prstGeom prst="rect">
            <a:avLst/>
          </a:prstGeom>
        </p:spPr>
      </p:pic>
      <p:sp>
        <p:nvSpPr>
          <p:cNvPr id="3" name="TextBox 2"/>
          <p:cNvSpPr txBox="1"/>
          <p:nvPr/>
        </p:nvSpPr>
        <p:spPr>
          <a:xfrm>
            <a:off x="4953000" y="990600"/>
            <a:ext cx="3810000" cy="923330"/>
          </a:xfrm>
          <a:prstGeom prst="rect">
            <a:avLst/>
          </a:prstGeom>
          <a:noFill/>
        </p:spPr>
        <p:txBody>
          <a:bodyPr wrap="square" rtlCol="0">
            <a:spAutoFit/>
          </a:bodyPr>
          <a:lstStyle/>
          <a:p>
            <a:r>
              <a:rPr lang="en-IE" smtClean="0"/>
              <a:t>Bruning speaks at a rally in favour of Hindenburg during the 1932 presidential election.</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rtfield thyssen pulls the strings.jpg"/>
          <p:cNvPicPr>
            <a:picLocks noChangeAspect="1"/>
          </p:cNvPicPr>
          <p:nvPr/>
        </p:nvPicPr>
        <p:blipFill>
          <a:blip r:embed="rId2"/>
          <a:stretch>
            <a:fillRect/>
          </a:stretch>
        </p:blipFill>
        <p:spPr>
          <a:xfrm>
            <a:off x="228600" y="152400"/>
            <a:ext cx="4572000" cy="6527800"/>
          </a:xfrm>
          <a:prstGeom prst="rect">
            <a:avLst/>
          </a:prstGeom>
        </p:spPr>
      </p:pic>
      <p:sp>
        <p:nvSpPr>
          <p:cNvPr id="3" name="TextBox 2"/>
          <p:cNvSpPr txBox="1"/>
          <p:nvPr/>
        </p:nvSpPr>
        <p:spPr>
          <a:xfrm>
            <a:off x="5181600" y="1981200"/>
            <a:ext cx="3581400" cy="2585323"/>
          </a:xfrm>
          <a:prstGeom prst="rect">
            <a:avLst/>
          </a:prstGeom>
          <a:noFill/>
        </p:spPr>
        <p:txBody>
          <a:bodyPr wrap="square" rtlCol="0">
            <a:spAutoFit/>
          </a:bodyPr>
          <a:lstStyle/>
          <a:p>
            <a:r>
              <a:rPr lang="en-IE" i="1" smtClean="0"/>
              <a:t>Workers’ Illustrated Newspaper</a:t>
            </a:r>
            <a:r>
              <a:rPr lang="en-IE" smtClean="0"/>
              <a:t>, a pro-communist  publication. The cover photomontage is typical of Weimar art. It is by John Heartfield, who was a collaborator of George Grosz and of Bertold Brecht. </a:t>
            </a:r>
          </a:p>
          <a:p>
            <a:endParaRPr lang="en-IE" i="1" smtClean="0"/>
          </a:p>
          <a:p>
            <a:r>
              <a:rPr lang="en-IE" smtClean="0"/>
              <a:t>The caption reads, </a:t>
            </a:r>
            <a:r>
              <a:rPr lang="en-IE" smtClean="0"/>
              <a:t>‘A tool in God’s hand? A toy in Thyssen’s hand!’</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rtfield the little man asks for big gifts.jpg"/>
          <p:cNvPicPr>
            <a:picLocks noChangeAspect="1"/>
          </p:cNvPicPr>
          <p:nvPr/>
        </p:nvPicPr>
        <p:blipFill>
          <a:blip r:embed="rId2"/>
          <a:stretch>
            <a:fillRect/>
          </a:stretch>
        </p:blipFill>
        <p:spPr>
          <a:xfrm>
            <a:off x="4114800" y="304800"/>
            <a:ext cx="4572000" cy="6261100"/>
          </a:xfrm>
          <a:prstGeom prst="rect">
            <a:avLst/>
          </a:prstGeom>
        </p:spPr>
      </p:pic>
      <p:sp>
        <p:nvSpPr>
          <p:cNvPr id="3" name="TextBox 2"/>
          <p:cNvSpPr txBox="1"/>
          <p:nvPr/>
        </p:nvSpPr>
        <p:spPr>
          <a:xfrm>
            <a:off x="304800" y="1981200"/>
            <a:ext cx="3429000" cy="923330"/>
          </a:xfrm>
          <a:prstGeom prst="rect">
            <a:avLst/>
          </a:prstGeom>
          <a:noFill/>
        </p:spPr>
        <p:txBody>
          <a:bodyPr wrap="square" rtlCol="0">
            <a:spAutoFit/>
          </a:bodyPr>
          <a:lstStyle/>
          <a:p>
            <a:r>
              <a:rPr lang="en-IE" smtClean="0"/>
              <a:t>Another John Heartfield photomontage. Caption: ‘The little man asks for big gifts’</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skar garvens.jpg"/>
          <p:cNvPicPr>
            <a:picLocks noChangeAspect="1"/>
          </p:cNvPicPr>
          <p:nvPr/>
        </p:nvPicPr>
        <p:blipFill>
          <a:blip r:embed="rId2"/>
          <a:stretch>
            <a:fillRect/>
          </a:stretch>
        </p:blipFill>
        <p:spPr>
          <a:xfrm>
            <a:off x="533400" y="304800"/>
            <a:ext cx="4445000" cy="6388100"/>
          </a:xfrm>
          <a:prstGeom prst="rect">
            <a:avLst/>
          </a:prstGeom>
        </p:spPr>
      </p:pic>
      <p:sp>
        <p:nvSpPr>
          <p:cNvPr id="3" name="TextBox 2"/>
          <p:cNvSpPr txBox="1"/>
          <p:nvPr/>
        </p:nvSpPr>
        <p:spPr>
          <a:xfrm>
            <a:off x="5257800" y="1524000"/>
            <a:ext cx="3581400" cy="923330"/>
          </a:xfrm>
          <a:prstGeom prst="rect">
            <a:avLst/>
          </a:prstGeom>
          <a:noFill/>
        </p:spPr>
        <p:txBody>
          <a:bodyPr wrap="square" rtlCol="0">
            <a:spAutoFit/>
          </a:bodyPr>
          <a:lstStyle/>
          <a:p>
            <a:r>
              <a:rPr lang="en-IE" smtClean="0"/>
              <a:t>A cartoon by Oskar Garvens shows the various political parties going in and out of government. </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86800" cy="584775"/>
          </a:xfrm>
          <a:prstGeom prst="rect">
            <a:avLst/>
          </a:prstGeom>
          <a:noFill/>
        </p:spPr>
        <p:txBody>
          <a:bodyPr wrap="square" rtlCol="0">
            <a:spAutoFit/>
          </a:bodyPr>
          <a:lstStyle/>
          <a:p>
            <a:r>
              <a:rPr lang="en-IE" sz="3200" smtClean="0"/>
              <a:t>The rise of power of the Nazis</a:t>
            </a:r>
            <a:endParaRPr lang="en-US" sz="3200"/>
          </a:p>
        </p:txBody>
      </p:sp>
      <p:sp>
        <p:nvSpPr>
          <p:cNvPr id="4" name="Rectangle 3"/>
          <p:cNvSpPr/>
          <p:nvPr/>
        </p:nvSpPr>
        <p:spPr>
          <a:xfrm>
            <a:off x="381000" y="914400"/>
            <a:ext cx="29718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3400" y="914400"/>
            <a:ext cx="3200400" cy="954107"/>
          </a:xfrm>
          <a:prstGeom prst="rect">
            <a:avLst/>
          </a:prstGeom>
          <a:noFill/>
        </p:spPr>
        <p:txBody>
          <a:bodyPr wrap="square" rtlCol="0">
            <a:spAutoFit/>
          </a:bodyPr>
          <a:lstStyle/>
          <a:p>
            <a:r>
              <a:rPr lang="en-IE" sz="1400" u="sng" smtClean="0"/>
              <a:t>Street Violence</a:t>
            </a:r>
          </a:p>
          <a:p>
            <a:r>
              <a:rPr lang="en-IE" sz="1400" smtClean="0"/>
              <a:t>Stormtroopers v Red Front Fighters’ League</a:t>
            </a:r>
          </a:p>
          <a:p>
            <a:r>
              <a:rPr lang="en-IE" sz="1400" smtClean="0"/>
              <a:t>Horst Wessel</a:t>
            </a:r>
            <a:endParaRPr lang="en-US" sz="1400"/>
          </a:p>
        </p:txBody>
      </p:sp>
      <p:sp>
        <p:nvSpPr>
          <p:cNvPr id="6" name="Rectangle 5"/>
          <p:cNvSpPr/>
          <p:nvPr/>
        </p:nvSpPr>
        <p:spPr>
          <a:xfrm>
            <a:off x="152400" y="3810000"/>
            <a:ext cx="28956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62000" y="3886200"/>
            <a:ext cx="3200400" cy="584775"/>
          </a:xfrm>
          <a:prstGeom prst="rect">
            <a:avLst/>
          </a:prstGeom>
          <a:noFill/>
        </p:spPr>
        <p:txBody>
          <a:bodyPr wrap="square" rtlCol="0">
            <a:spAutoFit/>
          </a:bodyPr>
          <a:lstStyle/>
          <a:p>
            <a:r>
              <a:rPr lang="en-IE" sz="1400" u="sng" smtClean="0"/>
              <a:t>Divided Opponents</a:t>
            </a:r>
          </a:p>
          <a:p>
            <a:endParaRPr lang="en-IE" u="sng" smtClean="0"/>
          </a:p>
        </p:txBody>
      </p:sp>
      <p:sp>
        <p:nvSpPr>
          <p:cNvPr id="8" name="Rectangle 7"/>
          <p:cNvSpPr/>
          <p:nvPr/>
        </p:nvSpPr>
        <p:spPr>
          <a:xfrm>
            <a:off x="3352800" y="3810000"/>
            <a:ext cx="28956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429000" y="3810000"/>
            <a:ext cx="2743200" cy="523220"/>
          </a:xfrm>
          <a:prstGeom prst="rect">
            <a:avLst/>
          </a:prstGeom>
          <a:noFill/>
        </p:spPr>
        <p:txBody>
          <a:bodyPr wrap="square" rtlCol="0">
            <a:spAutoFit/>
          </a:bodyPr>
          <a:lstStyle/>
          <a:p>
            <a:r>
              <a:rPr lang="en-IE" sz="1400" u="sng" smtClean="0"/>
              <a:t>Effects of the Great Depression</a:t>
            </a:r>
          </a:p>
          <a:p>
            <a:r>
              <a:rPr lang="en-IE" sz="1400" smtClean="0"/>
              <a:t>From 1.25 to 4 million unemployed</a:t>
            </a:r>
            <a:endParaRPr lang="en-US" sz="1400"/>
          </a:p>
        </p:txBody>
      </p:sp>
      <p:sp>
        <p:nvSpPr>
          <p:cNvPr id="10" name="Rectangle 9"/>
          <p:cNvSpPr/>
          <p:nvPr/>
        </p:nvSpPr>
        <p:spPr>
          <a:xfrm>
            <a:off x="3657600" y="914400"/>
            <a:ext cx="23622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33800" y="990600"/>
            <a:ext cx="2590800" cy="584775"/>
          </a:xfrm>
          <a:prstGeom prst="rect">
            <a:avLst/>
          </a:prstGeom>
          <a:noFill/>
        </p:spPr>
        <p:txBody>
          <a:bodyPr wrap="square" rtlCol="0">
            <a:spAutoFit/>
          </a:bodyPr>
          <a:lstStyle/>
          <a:p>
            <a:r>
              <a:rPr lang="en-IE" sz="1400" u="sng" smtClean="0"/>
              <a:t>Performance in elections</a:t>
            </a:r>
          </a:p>
          <a:p>
            <a:endParaRPr lang="en-IE" u="sng" smtClean="0"/>
          </a:p>
        </p:txBody>
      </p:sp>
      <p:sp>
        <p:nvSpPr>
          <p:cNvPr id="12" name="Rectangle 11"/>
          <p:cNvSpPr/>
          <p:nvPr/>
        </p:nvSpPr>
        <p:spPr>
          <a:xfrm>
            <a:off x="6324600" y="914400"/>
            <a:ext cx="23622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400800" y="990600"/>
            <a:ext cx="2590800" cy="800219"/>
          </a:xfrm>
          <a:prstGeom prst="rect">
            <a:avLst/>
          </a:prstGeom>
          <a:noFill/>
        </p:spPr>
        <p:txBody>
          <a:bodyPr wrap="square" rtlCol="0">
            <a:spAutoFit/>
          </a:bodyPr>
          <a:lstStyle/>
          <a:p>
            <a:r>
              <a:rPr lang="en-IE" sz="1400" u="sng" smtClean="0"/>
              <a:t>Manouevres by the political parties</a:t>
            </a:r>
          </a:p>
          <a:p>
            <a:endParaRPr lang="en-IE" u="sng" smtClean="0"/>
          </a:p>
        </p:txBody>
      </p:sp>
      <p:sp>
        <p:nvSpPr>
          <p:cNvPr id="14" name="Rectangle 13"/>
          <p:cNvSpPr/>
          <p:nvPr/>
        </p:nvSpPr>
        <p:spPr>
          <a:xfrm>
            <a:off x="6553200" y="3810000"/>
            <a:ext cx="23622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553200" y="3962400"/>
            <a:ext cx="2590800" cy="584775"/>
          </a:xfrm>
          <a:prstGeom prst="rect">
            <a:avLst/>
          </a:prstGeom>
          <a:noFill/>
        </p:spPr>
        <p:txBody>
          <a:bodyPr wrap="square" rtlCol="0">
            <a:spAutoFit/>
          </a:bodyPr>
          <a:lstStyle/>
          <a:p>
            <a:r>
              <a:rPr lang="en-IE" sz="1400" u="sng" smtClean="0"/>
              <a:t>Any other factors?</a:t>
            </a:r>
            <a:endParaRPr lang="en-IE" sz="1400" u="sng" smtClean="0"/>
          </a:p>
          <a:p>
            <a:endParaRPr lang="en-IE" u="sng"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TotalTime>
  <Words>637</Words>
  <Application>Microsoft Office PowerPoint</Application>
  <PresentationFormat>On-screen Show (4:3)</PresentationFormat>
  <Paragraphs>94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Windows User</cp:lastModifiedBy>
  <cp:revision>44</cp:revision>
  <dcterms:created xsi:type="dcterms:W3CDTF">2006-08-16T00:00:00Z</dcterms:created>
  <dcterms:modified xsi:type="dcterms:W3CDTF">2023-08-27T21:39:45Z</dcterms:modified>
</cp:coreProperties>
</file>