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84552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43249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72862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76366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26648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9062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28617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884403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76198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21754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151287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D5BA6-C52A-42C4-A1A8-5D9EA68BBB76}" type="datetimeFigureOut">
              <a:rPr lang="en-IE" smtClean="0"/>
              <a:pPr/>
              <a:t>06/09/2023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5E358-04E8-46B6-92AA-4C5F751F691F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="" xmlns:p14="http://schemas.microsoft.com/office/powerpoint/2010/main" val="312180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15" y="0"/>
            <a:ext cx="10058400" cy="67642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2323" y="2001129"/>
            <a:ext cx="87079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 dirty="0">
                <a:solidFill>
                  <a:schemeClr val="bg1"/>
                </a:solidFill>
                <a:latin typeface="AR DARLING" panose="02000000000000000000" pitchFamily="2" charset="0"/>
              </a:rPr>
              <a:t>King Lear</a:t>
            </a:r>
          </a:p>
          <a:p>
            <a:endParaRPr lang="en-IE" sz="5400" dirty="0">
              <a:solidFill>
                <a:schemeClr val="bg1"/>
              </a:solidFill>
              <a:latin typeface="AR DARLING" panose="02000000000000000000" pitchFamily="2" charset="0"/>
            </a:endParaRPr>
          </a:p>
          <a:p>
            <a:r>
              <a:rPr lang="en-IE" sz="5400" smtClean="0">
                <a:solidFill>
                  <a:schemeClr val="bg1"/>
                </a:solidFill>
                <a:latin typeface="AR DARLING" panose="02000000000000000000" pitchFamily="2" charset="0"/>
              </a:rPr>
              <a:t>Acts 1 and  </a:t>
            </a:r>
            <a:r>
              <a:rPr lang="en-IE" sz="5400" dirty="0">
                <a:solidFill>
                  <a:schemeClr val="bg1"/>
                </a:solidFill>
                <a:latin typeface="AR DARLING" panose="02000000000000000000" pitchFamily="2" charset="0"/>
              </a:rPr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262964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065" y="61897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/>
          </a:p>
          <a:p>
            <a:endParaRPr lang="en-IE" dirty="0"/>
          </a:p>
        </p:txBody>
      </p:sp>
      <p:sp>
        <p:nvSpPr>
          <p:cNvPr id="3" name="TextBox 2"/>
          <p:cNvSpPr txBox="1"/>
          <p:nvPr/>
        </p:nvSpPr>
        <p:spPr>
          <a:xfrm>
            <a:off x="576776" y="723666"/>
            <a:ext cx="50812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/>
              <a:t>I do invest you jointly with my power,</a:t>
            </a:r>
            <a:br>
              <a:rPr lang="en-IE" i="1" dirty="0"/>
            </a:br>
            <a:r>
              <a:rPr lang="en-IE" i="1" dirty="0"/>
              <a:t>Pre-eminence, and all the large effects</a:t>
            </a:r>
            <a:br>
              <a:rPr lang="en-IE" i="1" dirty="0"/>
            </a:br>
            <a:r>
              <a:rPr lang="en-IE" i="1" dirty="0"/>
              <a:t>That troop with majesty. </a:t>
            </a:r>
            <a:r>
              <a:rPr lang="en-IE" i="1" dirty="0" err="1"/>
              <a:t>Ourself</a:t>
            </a:r>
            <a:r>
              <a:rPr lang="en-IE" i="1" dirty="0"/>
              <a:t>, by monthly course,</a:t>
            </a:r>
            <a:br>
              <a:rPr lang="en-IE" i="1" dirty="0"/>
            </a:br>
            <a:r>
              <a:rPr lang="en-IE" i="1" dirty="0"/>
              <a:t>With reservation of an hundred knights,</a:t>
            </a:r>
            <a:br>
              <a:rPr lang="en-IE" i="1" dirty="0"/>
            </a:br>
            <a:r>
              <a:rPr lang="en-IE" i="1" dirty="0"/>
              <a:t>By you to be </a:t>
            </a:r>
            <a:r>
              <a:rPr lang="en-IE" i="1" dirty="0" err="1"/>
              <a:t>sustain'd</a:t>
            </a:r>
            <a:r>
              <a:rPr lang="en-IE" i="1" dirty="0"/>
              <a:t>, shall our abode</a:t>
            </a:r>
            <a:br>
              <a:rPr lang="en-IE" i="1" dirty="0"/>
            </a:br>
            <a:r>
              <a:rPr lang="en-IE" i="1" dirty="0"/>
              <a:t>Make with you by due turns. Only we still retain</a:t>
            </a:r>
            <a:br>
              <a:rPr lang="en-IE" i="1" dirty="0"/>
            </a:br>
            <a:r>
              <a:rPr lang="en-IE" i="1" dirty="0"/>
              <a:t>The name, and all the additions to a king;</a:t>
            </a:r>
            <a:br>
              <a:rPr lang="en-IE" i="1" dirty="0"/>
            </a:br>
            <a:r>
              <a:rPr lang="en-IE" i="1" dirty="0"/>
              <a:t>The sway, revenue, execution of the rest,</a:t>
            </a:r>
            <a:br>
              <a:rPr lang="en-IE" i="1" dirty="0"/>
            </a:br>
            <a:r>
              <a:rPr lang="en-IE" i="1" dirty="0"/>
              <a:t>Beloved sons, be yours.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86303" y="138891"/>
            <a:ext cx="2393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3200" b="1" dirty="0"/>
              <a:t>Is Lear King?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8258" y="723666"/>
            <a:ext cx="50080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Cornwall, Regan, Albany and </a:t>
            </a:r>
            <a:r>
              <a:rPr lang="en-IE" dirty="0" err="1"/>
              <a:t>Goneril</a:t>
            </a:r>
            <a:r>
              <a:rPr lang="en-IE" dirty="0"/>
              <a:t> get all his power, his ability to give orders and his money. </a:t>
            </a:r>
          </a:p>
          <a:p>
            <a:endParaRPr lang="en-IE" dirty="0"/>
          </a:p>
          <a:p>
            <a:r>
              <a:rPr lang="en-IE" dirty="0"/>
              <a:t>Lear will keep only the name of King, along with 100 knights. Each week a different daughter will put him up in her house. </a:t>
            </a:r>
          </a:p>
        </p:txBody>
      </p:sp>
    </p:spTree>
    <p:extLst>
      <p:ext uri="{BB962C8B-B14F-4D97-AF65-F5344CB8AC3E}">
        <p14:creationId xmlns="" xmlns:p14="http://schemas.microsoft.com/office/powerpoint/2010/main" val="36607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474" y="0"/>
            <a:ext cx="11563643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/>
              <a:t>Save Thee  - I hope you’re well</a:t>
            </a:r>
          </a:p>
          <a:p>
            <a:r>
              <a:rPr lang="en-IE" sz="2800" dirty="0"/>
              <a:t>Pray you – please</a:t>
            </a:r>
          </a:p>
          <a:p>
            <a:r>
              <a:rPr lang="en-IE" sz="2800" dirty="0"/>
              <a:t>Perforce – strongly</a:t>
            </a:r>
          </a:p>
          <a:p>
            <a:r>
              <a:rPr lang="en-IE" sz="2800" dirty="0"/>
              <a:t>Intelligence is given – You have been told on</a:t>
            </a:r>
          </a:p>
          <a:p>
            <a:r>
              <a:rPr lang="en-IE" sz="2800" dirty="0"/>
              <a:t>Beget opinion of my more fierce endeavour – give the impression that I was fighting</a:t>
            </a:r>
          </a:p>
          <a:p>
            <a:r>
              <a:rPr lang="en-IE" sz="2800" dirty="0"/>
              <a:t>Parricide – someone who kills their own father</a:t>
            </a:r>
          </a:p>
          <a:p>
            <a:r>
              <a:rPr lang="en-IE" sz="2800" dirty="0"/>
              <a:t>In fine – briefly</a:t>
            </a:r>
          </a:p>
          <a:p>
            <a:r>
              <a:rPr lang="en-IE" sz="2800" dirty="0"/>
              <a:t>Loathly opposite – Very much against</a:t>
            </a:r>
          </a:p>
          <a:p>
            <a:r>
              <a:rPr lang="en-IE" sz="2800" dirty="0" err="1"/>
              <a:t>Gasted</a:t>
            </a:r>
            <a:r>
              <a:rPr lang="en-IE" sz="2800" dirty="0"/>
              <a:t> – scared</a:t>
            </a:r>
          </a:p>
          <a:p>
            <a:r>
              <a:rPr lang="en-IE" sz="2800" dirty="0"/>
              <a:t>A child-like office – duty fitting a son or daughter</a:t>
            </a:r>
          </a:p>
          <a:p>
            <a:r>
              <a:rPr lang="en-IE" sz="2800" dirty="0"/>
              <a:t>Revenues – money</a:t>
            </a:r>
          </a:p>
          <a:p>
            <a:r>
              <a:rPr lang="en-IE" sz="2800" dirty="0"/>
              <a:t>Sojourn – stay, visit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="" xmlns:p14="http://schemas.microsoft.com/office/powerpoint/2010/main" val="238603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1014" y="1111348"/>
            <a:ext cx="6260123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6611815" y="1111348"/>
            <a:ext cx="4909625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TextBox 1"/>
          <p:cNvSpPr txBox="1"/>
          <p:nvPr/>
        </p:nvSpPr>
        <p:spPr>
          <a:xfrm>
            <a:off x="379828" y="196948"/>
            <a:ext cx="11676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u="sng" dirty="0" err="1"/>
              <a:t>Goneril</a:t>
            </a:r>
            <a:r>
              <a:rPr lang="en-IE" sz="3600" b="1" u="sng" dirty="0"/>
              <a:t> V Lear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015" y="1111348"/>
            <a:ext cx="62601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GONERIL</a:t>
            </a:r>
          </a:p>
          <a:p>
            <a:r>
              <a:rPr lang="en-IE" sz="2400" dirty="0"/>
              <a:t>Here do you keep a hundred knights and squires;</a:t>
            </a:r>
            <a:br>
              <a:rPr lang="en-IE" sz="2400" dirty="0"/>
            </a:br>
            <a:r>
              <a:rPr lang="en-IE" sz="2400" dirty="0"/>
              <a:t>Men so </a:t>
            </a:r>
            <a:r>
              <a:rPr lang="en-IE" sz="2400" dirty="0" err="1"/>
              <a:t>disorder'd</a:t>
            </a:r>
            <a:r>
              <a:rPr lang="en-IE" sz="2400" dirty="0"/>
              <a:t>, so </a:t>
            </a:r>
            <a:r>
              <a:rPr lang="en-IE" sz="2400" dirty="0" err="1"/>
              <a:t>debosh'd</a:t>
            </a:r>
            <a:r>
              <a:rPr lang="en-IE" sz="2400" dirty="0"/>
              <a:t> and bold,</a:t>
            </a:r>
            <a:br>
              <a:rPr lang="en-IE" sz="2400" dirty="0"/>
            </a:br>
            <a:r>
              <a:rPr lang="en-IE" sz="2400" dirty="0"/>
              <a:t>That this our court, infected with their manners,</a:t>
            </a:r>
            <a:br>
              <a:rPr lang="en-IE" sz="2400" dirty="0"/>
            </a:br>
            <a:r>
              <a:rPr lang="en-IE" sz="2400" dirty="0"/>
              <a:t>Shows like a riotous inn: </a:t>
            </a:r>
            <a:r>
              <a:rPr lang="en-IE" sz="2400" dirty="0" err="1"/>
              <a:t>epicurism</a:t>
            </a:r>
            <a:r>
              <a:rPr lang="en-IE" sz="2400" dirty="0"/>
              <a:t> and lust</a:t>
            </a:r>
            <a:br>
              <a:rPr lang="en-IE" sz="2400" dirty="0"/>
            </a:br>
            <a:r>
              <a:rPr lang="en-IE" sz="2400" dirty="0"/>
              <a:t>Make it more like a tavern or a brothel</a:t>
            </a:r>
            <a:br>
              <a:rPr lang="en-IE" sz="2400" dirty="0"/>
            </a:br>
            <a:r>
              <a:rPr lang="en-IE" sz="2400" dirty="0"/>
              <a:t>Than a graced palace.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11815" y="1111348"/>
            <a:ext cx="54441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LEAR</a:t>
            </a:r>
          </a:p>
          <a:p>
            <a:r>
              <a:rPr lang="en-IE" sz="2400" dirty="0"/>
              <a:t>Detested kite! thou </a:t>
            </a:r>
            <a:r>
              <a:rPr lang="en-IE" sz="2400" dirty="0" err="1"/>
              <a:t>liest</a:t>
            </a:r>
            <a:r>
              <a:rPr lang="en-IE" sz="2400" dirty="0"/>
              <a:t>.</a:t>
            </a:r>
            <a:br>
              <a:rPr lang="en-IE" sz="2400" dirty="0"/>
            </a:br>
            <a:r>
              <a:rPr lang="en-IE" sz="2400" dirty="0"/>
              <a:t>My train are men of choice and rarest parts,</a:t>
            </a:r>
            <a:br>
              <a:rPr lang="en-IE" sz="2400" dirty="0"/>
            </a:br>
            <a:r>
              <a:rPr lang="en-IE" sz="2400" dirty="0"/>
              <a:t>That all particulars of duty know,</a:t>
            </a:r>
            <a:br>
              <a:rPr lang="en-IE" sz="2400" dirty="0"/>
            </a:br>
            <a:r>
              <a:rPr lang="en-IE" sz="2400" dirty="0"/>
              <a:t>And in the most exact regard support</a:t>
            </a:r>
            <a:br>
              <a:rPr lang="en-IE" sz="2400" dirty="0"/>
            </a:br>
            <a:r>
              <a:rPr lang="en-IE" sz="2400" dirty="0"/>
              <a:t>The worships of their name. </a:t>
            </a:r>
          </a:p>
        </p:txBody>
      </p:sp>
    </p:spTree>
    <p:extLst>
      <p:ext uri="{BB962C8B-B14F-4D97-AF65-F5344CB8AC3E}">
        <p14:creationId xmlns="" xmlns:p14="http://schemas.microsoft.com/office/powerpoint/2010/main" val="199138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827" y="273441"/>
            <a:ext cx="119761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/>
              <a:t>Act 2, Scene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Edmund (bastard son of Gloucester) tricks Edgar into running away.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Edmund tells everyone that Edgar was planning to murder Gloucester and blame it on him.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Gloucester makes Edmund his heir, and sends soldiers out to hunt Edgar.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36" y="3381984"/>
            <a:ext cx="3943350" cy="335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88186" y="4212236"/>
            <a:ext cx="3128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i="1" dirty="0"/>
              <a:t>Edmund tricking Edgar. </a:t>
            </a:r>
          </a:p>
        </p:txBody>
      </p:sp>
    </p:spTree>
    <p:extLst>
      <p:ext uri="{BB962C8B-B14F-4D97-AF65-F5344CB8AC3E}">
        <p14:creationId xmlns="" xmlns:p14="http://schemas.microsoft.com/office/powerpoint/2010/main" val="231282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/>
              <a:t>Questions</a:t>
            </a:r>
          </a:p>
          <a:p>
            <a:r>
              <a:rPr lang="en-IE" sz="2800" dirty="0"/>
              <a:t>P 62, q’s 2, 4, 7</a:t>
            </a:r>
            <a:endParaRPr lang="en-IE" sz="3600" dirty="0"/>
          </a:p>
          <a:p>
            <a:r>
              <a:rPr lang="en-IE" sz="2400" dirty="0"/>
              <a:t>2. Why, do you think, does Edmund describe his brother as “Mumbling of wicked charms, conjuring the moon?”</a:t>
            </a:r>
          </a:p>
          <a:p>
            <a:r>
              <a:rPr lang="en-IE" sz="2400" dirty="0"/>
              <a:t>4. Regan talks of Edgar as Lear’s godson and as a “companion with the riotous knights” who attend on King Lear. What is the significance of these attempts to link Edgar with Lear?</a:t>
            </a:r>
          </a:p>
          <a:p>
            <a:r>
              <a:rPr lang="en-IE" sz="2400" dirty="0"/>
              <a:t>7. Can you find any parallels between Gloucester’s behaviour in this scene and Lear’s behaviour in Act 1 scene 1?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36" y="3381984"/>
            <a:ext cx="3943350" cy="3352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979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7452" y="365760"/>
            <a:ext cx="689317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/>
              <a:t>Act 2 Scene 2 – Vocab</a:t>
            </a:r>
          </a:p>
          <a:p>
            <a:endParaRPr lang="en-IE" sz="2400" dirty="0"/>
          </a:p>
          <a:p>
            <a:r>
              <a:rPr lang="en-IE" sz="2400" dirty="0"/>
              <a:t>Art of this house? – Do you live here? </a:t>
            </a:r>
          </a:p>
          <a:p>
            <a:r>
              <a:rPr lang="en-IE" sz="2400" dirty="0"/>
              <a:t>Mire – swamp</a:t>
            </a:r>
          </a:p>
          <a:p>
            <a:r>
              <a:rPr lang="en-IE" sz="2400" dirty="0" err="1"/>
              <a:t>Prithee</a:t>
            </a:r>
            <a:r>
              <a:rPr lang="en-IE" sz="2400" dirty="0"/>
              <a:t> – please</a:t>
            </a:r>
          </a:p>
          <a:p>
            <a:r>
              <a:rPr lang="en-IE" sz="2400" dirty="0"/>
              <a:t>Use me thus – treat me like this</a:t>
            </a:r>
          </a:p>
          <a:p>
            <a:r>
              <a:rPr lang="en-IE" sz="2400" dirty="0"/>
              <a:t>Knave – a bad person</a:t>
            </a:r>
          </a:p>
          <a:p>
            <a:r>
              <a:rPr lang="en-IE" sz="2400" dirty="0"/>
              <a:t>Draw – take out your sword and fight</a:t>
            </a:r>
          </a:p>
          <a:p>
            <a:r>
              <a:rPr lang="en-IE" sz="2400" dirty="0"/>
              <a:t>His countenance likes me not – I don’t like his face</a:t>
            </a:r>
          </a:p>
          <a:p>
            <a:r>
              <a:rPr lang="en-IE" sz="2400" dirty="0"/>
              <a:t>Stocks – punishment for petty criminals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="" xmlns:p14="http://schemas.microsoft.com/office/powerpoint/2010/main" val="200251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26"/>
            <a:ext cx="3016348" cy="1325563"/>
          </a:xfrm>
        </p:spPr>
        <p:txBody>
          <a:bodyPr/>
          <a:lstStyle/>
          <a:p>
            <a:r>
              <a:rPr lang="en-IE" dirty="0"/>
              <a:t>“Bedlam”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169" y="981564"/>
            <a:ext cx="6280052" cy="4351338"/>
          </a:xfrm>
        </p:spPr>
        <p:txBody>
          <a:bodyPr/>
          <a:lstStyle/>
          <a:p>
            <a:r>
              <a:rPr lang="en-IE" dirty="0"/>
              <a:t>Bethlem Royal Hospital was an institution for mentally ill people in London in Shakespeare’s time. </a:t>
            </a:r>
          </a:p>
          <a:p>
            <a:r>
              <a:rPr lang="en-IE" dirty="0"/>
              <a:t>People called referred to madness and mentally ill people as “Bedlam”. </a:t>
            </a:r>
          </a:p>
          <a:p>
            <a:r>
              <a:rPr lang="en-IE" dirty="0"/>
              <a:t>“Tom </a:t>
            </a:r>
            <a:r>
              <a:rPr lang="en-IE" dirty="0" err="1"/>
              <a:t>O’Bedlam</a:t>
            </a:r>
            <a:r>
              <a:rPr lang="en-IE" dirty="0"/>
              <a:t>” was a kind of nickname for someone who lives on the streets, raving and mentally unstable.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434" y="365125"/>
            <a:ext cx="3574366" cy="3003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52" y="3551128"/>
            <a:ext cx="4876800" cy="33101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476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365759"/>
            <a:ext cx="758464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/>
              <a:t>Act 2 scene 3: Vocab</a:t>
            </a:r>
          </a:p>
          <a:p>
            <a:endParaRPr lang="en-IE" sz="2400" b="1" dirty="0"/>
          </a:p>
          <a:p>
            <a:r>
              <a:rPr lang="en-IE" sz="2400" b="1" dirty="0"/>
              <a:t>I heard myself proclaimed: I heard people shouting for me</a:t>
            </a:r>
          </a:p>
          <a:p>
            <a:r>
              <a:rPr lang="en-IE" sz="2400" b="1" dirty="0"/>
              <a:t>Happy – lucky</a:t>
            </a:r>
          </a:p>
          <a:p>
            <a:r>
              <a:rPr lang="en-IE" sz="2400" b="1" dirty="0"/>
              <a:t>Vigilance – look-out</a:t>
            </a:r>
          </a:p>
          <a:p>
            <a:r>
              <a:rPr lang="en-IE" sz="2400" b="1" dirty="0"/>
              <a:t>Attend my taking – catch me</a:t>
            </a:r>
          </a:p>
          <a:p>
            <a:r>
              <a:rPr lang="en-IE" sz="2400" b="1" dirty="0"/>
              <a:t>Penury – poverty</a:t>
            </a:r>
          </a:p>
          <a:p>
            <a:r>
              <a:rPr lang="en-IE" sz="2400" b="1" dirty="0"/>
              <a:t>Enforce their charity – Look for spare change</a:t>
            </a:r>
          </a:p>
        </p:txBody>
      </p:sp>
    </p:spTree>
    <p:extLst>
      <p:ext uri="{BB962C8B-B14F-4D97-AF65-F5344CB8AC3E}">
        <p14:creationId xmlns="" xmlns:p14="http://schemas.microsoft.com/office/powerpoint/2010/main" val="4170769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234" y="478302"/>
            <a:ext cx="107195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dirty="0"/>
              <a:t>King Lear has arrived at Cornwall’s castle, expecting a warm welcome. </a:t>
            </a:r>
          </a:p>
          <a:p>
            <a:r>
              <a:rPr lang="en-IE" sz="3600" dirty="0"/>
              <a:t>What does he find instead? </a:t>
            </a:r>
          </a:p>
          <a:p>
            <a:r>
              <a:rPr lang="en-IE" sz="3600" dirty="0"/>
              <a:t>How does he react to this? </a:t>
            </a:r>
          </a:p>
          <a:p>
            <a:r>
              <a:rPr lang="en-IE" sz="3600" dirty="0"/>
              <a:t>What does this surprise show about how King Lear’s circumstances have changed? </a:t>
            </a:r>
          </a:p>
        </p:txBody>
      </p:sp>
    </p:spTree>
    <p:extLst>
      <p:ext uri="{BB962C8B-B14F-4D97-AF65-F5344CB8AC3E}">
        <p14:creationId xmlns="" xmlns:p14="http://schemas.microsoft.com/office/powerpoint/2010/main" val="204652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77" y="-1149443"/>
            <a:ext cx="12212177" cy="96036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4609" y="43543"/>
            <a:ext cx="108626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chemeClr val="bg1"/>
                </a:solidFill>
              </a:rPr>
              <a:t>Act 2 scene 4  (Read the notes and take down the vocab and quote)</a:t>
            </a:r>
          </a:p>
          <a:p>
            <a:endParaRPr lang="en-IE" sz="2400" b="1" dirty="0">
              <a:solidFill>
                <a:schemeClr val="bg1"/>
              </a:solidFill>
            </a:endParaRPr>
          </a:p>
          <a:p>
            <a:r>
              <a:rPr lang="en-IE" sz="2400" b="1" dirty="0" err="1">
                <a:solidFill>
                  <a:schemeClr val="bg1"/>
                </a:solidFill>
              </a:rPr>
              <a:t>Goneril</a:t>
            </a:r>
            <a:r>
              <a:rPr lang="en-IE" sz="2400" b="1" dirty="0">
                <a:solidFill>
                  <a:schemeClr val="bg1"/>
                </a:solidFill>
              </a:rPr>
              <a:t> shows up. Lear explains to Regan that </a:t>
            </a:r>
            <a:r>
              <a:rPr lang="en-IE" sz="2400" b="1" dirty="0" err="1">
                <a:solidFill>
                  <a:schemeClr val="bg1"/>
                </a:solidFill>
              </a:rPr>
              <a:t>Goneril</a:t>
            </a:r>
            <a:r>
              <a:rPr lang="en-IE" sz="2400" b="1" dirty="0">
                <a:solidFill>
                  <a:schemeClr val="bg1"/>
                </a:solidFill>
              </a:rPr>
              <a:t> drove him out. He hopes for better treatment from Regan. </a:t>
            </a:r>
          </a:p>
          <a:p>
            <a:endParaRPr lang="en-IE" sz="2400" b="1" dirty="0">
              <a:solidFill>
                <a:schemeClr val="bg1"/>
              </a:solidFill>
            </a:endParaRPr>
          </a:p>
          <a:p>
            <a:r>
              <a:rPr lang="en-IE" sz="2400" b="1" dirty="0">
                <a:solidFill>
                  <a:schemeClr val="bg1"/>
                </a:solidFill>
              </a:rPr>
              <a:t>Regan, too, demands that he cut down his following of 100 knights. Would 25, 10, 5, or even none at all not be enough?</a:t>
            </a:r>
          </a:p>
          <a:p>
            <a:endParaRPr lang="en-IE" sz="2400" b="1" dirty="0"/>
          </a:p>
          <a:p>
            <a:r>
              <a:rPr lang="en-IE" sz="2400" b="1" dirty="0">
                <a:solidFill>
                  <a:schemeClr val="bg1"/>
                </a:solidFill>
              </a:rPr>
              <a:t>Lear flies into a rage and storms off. They decide to let him sleep out under the sky.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4609" y="3652385"/>
            <a:ext cx="461466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>
                <a:solidFill>
                  <a:schemeClr val="bg1"/>
                </a:solidFill>
              </a:rPr>
              <a:t>Chide – criticise</a:t>
            </a:r>
          </a:p>
          <a:p>
            <a:r>
              <a:rPr lang="en-IE" sz="2400" b="1" dirty="0">
                <a:solidFill>
                  <a:schemeClr val="bg1"/>
                </a:solidFill>
              </a:rPr>
              <a:t>Provided – having enough supplies</a:t>
            </a:r>
          </a:p>
          <a:p>
            <a:r>
              <a:rPr lang="en-IE" sz="2400" b="1" dirty="0">
                <a:solidFill>
                  <a:schemeClr val="bg1"/>
                </a:solidFill>
              </a:rPr>
              <a:t>Amity – friendship</a:t>
            </a:r>
          </a:p>
          <a:p>
            <a:r>
              <a:rPr lang="en-IE" sz="2400" b="1" dirty="0">
                <a:solidFill>
                  <a:schemeClr val="bg1"/>
                </a:solidFill>
              </a:rPr>
              <a:t>Attendance – service</a:t>
            </a:r>
          </a:p>
          <a:p>
            <a:r>
              <a:rPr lang="en-IE" sz="2400" b="1" dirty="0">
                <a:solidFill>
                  <a:schemeClr val="bg1"/>
                </a:solidFill>
              </a:rPr>
              <a:t>What need you – why do you need</a:t>
            </a:r>
          </a:p>
          <a:p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5944056" y="3652385"/>
            <a:ext cx="4422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chemeClr val="bg1"/>
                </a:solidFill>
              </a:rPr>
              <a:t>Regan says that stubborn people get what’s coming to them, and it’s the only way to teach them: </a:t>
            </a:r>
          </a:p>
          <a:p>
            <a:r>
              <a:rPr lang="en-IE" sz="2400" b="1" i="1" dirty="0">
                <a:solidFill>
                  <a:schemeClr val="bg1"/>
                </a:solidFill>
              </a:rPr>
              <a:t>To wilful men </a:t>
            </a:r>
          </a:p>
          <a:p>
            <a:r>
              <a:rPr lang="en-IE" sz="2400" b="1" i="1" dirty="0">
                <a:solidFill>
                  <a:schemeClr val="bg1"/>
                </a:solidFill>
              </a:rPr>
              <a:t>The injuries that they themselves procure</a:t>
            </a:r>
          </a:p>
          <a:p>
            <a:r>
              <a:rPr lang="en-IE" sz="2400" b="1" i="1" dirty="0">
                <a:solidFill>
                  <a:schemeClr val="bg1"/>
                </a:solidFill>
              </a:rPr>
              <a:t>Must be their schoolmasters.</a:t>
            </a:r>
          </a:p>
        </p:txBody>
      </p:sp>
    </p:spTree>
    <p:extLst>
      <p:ext uri="{BB962C8B-B14F-4D97-AF65-F5344CB8AC3E}">
        <p14:creationId xmlns="" xmlns:p14="http://schemas.microsoft.com/office/powerpoint/2010/main" val="298376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786" y="914400"/>
            <a:ext cx="531549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/>
              <a:t>O, reason not the need: </a:t>
            </a:r>
          </a:p>
          <a:p>
            <a:r>
              <a:rPr lang="en-IE" b="1" dirty="0"/>
              <a:t>…Allow not nature more than nature needs,</a:t>
            </a:r>
            <a:br>
              <a:rPr lang="en-IE" b="1" dirty="0"/>
            </a:br>
            <a:r>
              <a:rPr lang="en-IE" b="1" dirty="0"/>
              <a:t>Man's life's as cheap as beast's: thou art a lady;</a:t>
            </a:r>
            <a:br>
              <a:rPr lang="en-IE" b="1" dirty="0"/>
            </a:br>
            <a:r>
              <a:rPr lang="en-IE" b="1" dirty="0"/>
              <a:t>If only to go warm were gorgeous,</a:t>
            </a:r>
            <a:br>
              <a:rPr lang="en-IE" b="1" dirty="0"/>
            </a:br>
            <a:r>
              <a:rPr lang="en-IE" b="1" dirty="0"/>
              <a:t>Why, nature needs not what thou gorgeous </a:t>
            </a:r>
            <a:r>
              <a:rPr lang="en-IE" b="1" dirty="0" err="1"/>
              <a:t>wear'st</a:t>
            </a:r>
            <a:r>
              <a:rPr lang="en-IE" b="1" dirty="0"/>
              <a:t>,</a:t>
            </a:r>
            <a:br>
              <a:rPr lang="en-IE" b="1" dirty="0"/>
            </a:br>
            <a:r>
              <a:rPr lang="en-IE" b="1" dirty="0"/>
              <a:t>Which scarcely keeps thee warm. But, for true need,--</a:t>
            </a:r>
            <a:br>
              <a:rPr lang="en-IE" b="1" dirty="0"/>
            </a:br>
            <a:r>
              <a:rPr lang="en-IE" b="1" dirty="0"/>
              <a:t>You heavens, give me that patience, patience I need!</a:t>
            </a:r>
            <a:br>
              <a:rPr lang="en-IE" b="1" dirty="0"/>
            </a:br>
            <a:r>
              <a:rPr lang="en-IE" b="1" dirty="0"/>
              <a:t>You see me here, you gods, a poor old man,</a:t>
            </a:r>
            <a:br>
              <a:rPr lang="en-IE" b="1" dirty="0"/>
            </a:br>
            <a:r>
              <a:rPr lang="en-IE" b="1" dirty="0"/>
              <a:t>As full of grief as age; wretched in both!</a:t>
            </a:r>
            <a:br>
              <a:rPr lang="en-IE" b="1" dirty="0"/>
            </a:br>
            <a:r>
              <a:rPr lang="en-IE" b="1" dirty="0"/>
              <a:t>If it be you that stir these daughters' hearts</a:t>
            </a:r>
            <a:br>
              <a:rPr lang="en-IE" b="1" dirty="0"/>
            </a:br>
            <a:r>
              <a:rPr lang="en-IE" b="1" dirty="0"/>
              <a:t>Against their father, fool me not so much</a:t>
            </a:r>
            <a:br>
              <a:rPr lang="en-IE" b="1" dirty="0"/>
            </a:br>
            <a:r>
              <a:rPr lang="en-IE" b="1" dirty="0"/>
              <a:t>To bear it tamely; touch me with noble anger,</a:t>
            </a:r>
            <a:br>
              <a:rPr lang="en-IE" b="1" dirty="0"/>
            </a:br>
            <a:r>
              <a:rPr lang="en-IE" b="1" dirty="0"/>
              <a:t>And let not women's weapons, water-drops,</a:t>
            </a:r>
            <a:br>
              <a:rPr lang="en-IE" b="1" dirty="0"/>
            </a:br>
            <a:r>
              <a:rPr lang="en-IE" b="1" dirty="0"/>
              <a:t>Stain my man's cheeks! No, you unnatural hags,</a:t>
            </a:r>
            <a:br>
              <a:rPr lang="en-IE" b="1" dirty="0"/>
            </a:br>
            <a:r>
              <a:rPr lang="en-IE" b="1" dirty="0"/>
              <a:t>I will have such revenges on you both,</a:t>
            </a:r>
            <a:br>
              <a:rPr lang="en-IE" b="1" dirty="0"/>
            </a:br>
            <a:r>
              <a:rPr lang="en-IE" b="1" dirty="0"/>
              <a:t>That all the world shall--I will do such things,--</a:t>
            </a:r>
            <a:br>
              <a:rPr lang="en-IE" b="1" dirty="0"/>
            </a:br>
            <a:r>
              <a:rPr lang="en-IE" b="1" dirty="0"/>
              <a:t>What they are, yet I know not: but they shall be</a:t>
            </a:r>
            <a:br>
              <a:rPr lang="en-IE" b="1" dirty="0"/>
            </a:br>
            <a:r>
              <a:rPr lang="en-IE" b="1" dirty="0"/>
              <a:t>The terrors of the earth.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914400"/>
            <a:ext cx="61757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Don’t ask me to explain why I need my knights to live with me!</a:t>
            </a:r>
          </a:p>
          <a:p>
            <a:endParaRPr lang="en-IE" dirty="0"/>
          </a:p>
          <a:p>
            <a:r>
              <a:rPr lang="en-IE" dirty="0"/>
              <a:t>If everyone gets only what they need and no more, then human life means no more than an animal’s. </a:t>
            </a:r>
          </a:p>
          <a:p>
            <a:r>
              <a:rPr lang="en-IE" dirty="0"/>
              <a:t>You wear fancy clothes all the time. Do you need to? Do fancy clothes keep you warm? </a:t>
            </a:r>
          </a:p>
          <a:p>
            <a:endParaRPr lang="en-IE" dirty="0"/>
          </a:p>
          <a:p>
            <a:endParaRPr lang="en-IE" dirty="0"/>
          </a:p>
          <a:p>
            <a:r>
              <a:rPr lang="en-IE" dirty="0"/>
              <a:t>If it was the gods that made my daughters hate me so much, then let me show anger, not sadness. I refuse to cry. 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r>
              <a:rPr lang="en-IE" dirty="0"/>
              <a:t>Just you wait, I’m going to get you back for this, I’m going to have my revenge, and it’s going to be so bad… I’m going to… Well, I don’t know yet exactly what I’ll do, but it’s going to be bad!</a:t>
            </a:r>
          </a:p>
          <a:p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2556600" y="268069"/>
            <a:ext cx="6225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/>
              <a:t>Lear: “O, reason not the need…”</a:t>
            </a:r>
          </a:p>
        </p:txBody>
      </p:sp>
    </p:spTree>
    <p:extLst>
      <p:ext uri="{BB962C8B-B14F-4D97-AF65-F5344CB8AC3E}">
        <p14:creationId xmlns="" xmlns:p14="http://schemas.microsoft.com/office/powerpoint/2010/main" val="377429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810</Words>
  <Application>Microsoft Office PowerPoint</Application>
  <PresentationFormat>Custom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“Bedlam”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Manus Lenihan</dc:creator>
  <cp:lastModifiedBy>Windows User</cp:lastModifiedBy>
  <cp:revision>15</cp:revision>
  <dcterms:created xsi:type="dcterms:W3CDTF">2016-10-01T18:37:32Z</dcterms:created>
  <dcterms:modified xsi:type="dcterms:W3CDTF">2023-09-06T10:19:51Z</dcterms:modified>
</cp:coreProperties>
</file>