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22990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515465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86342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76029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71629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13542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037383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83279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97487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93442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84099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DA501-9B8F-4C57-95D8-7E2CC36BD240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11830-53E5-4946-A5F3-02827AFDDA3B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76704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7673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8248" y="149902"/>
            <a:ext cx="493276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6600" b="1" dirty="0">
                <a:latin typeface="Arial Black" panose="020B0A04020102020204" pitchFamily="34" charset="0"/>
              </a:rPr>
              <a:t>King Lear </a:t>
            </a:r>
          </a:p>
          <a:p>
            <a:r>
              <a:rPr lang="en-IE" sz="6600" b="1" dirty="0">
                <a:latin typeface="Arial Black" panose="020B0A04020102020204" pitchFamily="34" charset="0"/>
              </a:rPr>
              <a:t>Act 3</a:t>
            </a:r>
          </a:p>
        </p:txBody>
      </p:sp>
    </p:spTree>
    <p:extLst>
      <p:ext uri="{BB962C8B-B14F-4D97-AF65-F5344CB8AC3E}">
        <p14:creationId xmlns="" xmlns:p14="http://schemas.microsoft.com/office/powerpoint/2010/main" val="890945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0341"/>
            <a:ext cx="57655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/>
              <a:t>Contending – fighting, arguing</a:t>
            </a:r>
          </a:p>
          <a:p>
            <a:r>
              <a:rPr lang="en-IE" sz="2800" dirty="0"/>
              <a:t>The elements – the weather</a:t>
            </a:r>
          </a:p>
          <a:p>
            <a:r>
              <a:rPr lang="en-IE" sz="2800" dirty="0" err="1"/>
              <a:t>Unbonneted</a:t>
            </a:r>
            <a:r>
              <a:rPr lang="en-IE" sz="2800" dirty="0"/>
              <a:t> – not wearing any hat</a:t>
            </a:r>
          </a:p>
          <a:p>
            <a:r>
              <a:rPr lang="en-IE" sz="2800" dirty="0"/>
              <a:t>I am more than my out-wall – I am not just pretending</a:t>
            </a:r>
          </a:p>
          <a:p>
            <a:endParaRPr lang="en-IE" sz="2800" dirty="0"/>
          </a:p>
          <a:p>
            <a:r>
              <a:rPr lang="en-IE" sz="2800" dirty="0"/>
              <a:t>Cleaving – cutting in two</a:t>
            </a:r>
          </a:p>
          <a:p>
            <a:r>
              <a:rPr lang="en-IE" sz="2800" dirty="0"/>
              <a:t>Rotundity – roundness</a:t>
            </a:r>
          </a:p>
          <a:p>
            <a:r>
              <a:rPr lang="en-IE" sz="2800" dirty="0"/>
              <a:t>Alack – how sad</a:t>
            </a:r>
          </a:p>
          <a:p>
            <a:r>
              <a:rPr lang="en-IE" sz="2800" dirty="0"/>
              <a:t>Hovel – tiny house</a:t>
            </a:r>
          </a:p>
          <a:p>
            <a:endParaRPr lang="en-IE" sz="2800" dirty="0"/>
          </a:p>
          <a:p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06" y="-1165327"/>
            <a:ext cx="4440272" cy="685800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3971406">
            <a:off x="10252684" y="4947708"/>
            <a:ext cx="1454046" cy="734518"/>
          </a:xfrm>
          <a:prstGeom prst="rightArrow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7852903" y="647199"/>
            <a:ext cx="1513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Albany</a:t>
            </a:r>
            <a:endParaRPr lang="en-IE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29230" y="4711469"/>
            <a:ext cx="1880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b="1" dirty="0"/>
              <a:t>Cornwall</a:t>
            </a:r>
            <a:endParaRPr lang="en-IE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40904" y="2802444"/>
            <a:ext cx="2106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5400" b="1" dirty="0"/>
              <a:t>Britain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3128" y="5657671"/>
            <a:ext cx="70869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/>
              <a:t>Kent tells the gentleman that a French army has landed secretly at Dover. </a:t>
            </a:r>
            <a:r>
              <a:rPr lang="en-IE" sz="2400" b="1" dirty="0" err="1"/>
              <a:t>Cordelia</a:t>
            </a:r>
            <a:r>
              <a:rPr lang="en-IE" sz="2400" b="1" dirty="0"/>
              <a:t> is married to the King of France, and this army has come to help her.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0587" y="0"/>
            <a:ext cx="3672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/>
              <a:t>Act 3, scenes 1 and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02024" y="4261027"/>
            <a:ext cx="1077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800" b="1" dirty="0"/>
              <a:t>Dover</a:t>
            </a:r>
            <a:endParaRPr lang="en-IE" sz="3200" b="1" dirty="0"/>
          </a:p>
        </p:txBody>
      </p:sp>
    </p:spTree>
    <p:extLst>
      <p:ext uri="{BB962C8B-B14F-4D97-AF65-F5344CB8AC3E}">
        <p14:creationId xmlns="" xmlns:p14="http://schemas.microsoft.com/office/powerpoint/2010/main" val="4043974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202" y="24558"/>
            <a:ext cx="120557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/>
              <a:t>Summary </a:t>
            </a:r>
          </a:p>
          <a:p>
            <a:r>
              <a:rPr lang="en-IE" sz="2800" b="1" dirty="0"/>
              <a:t>3:3 – Gloucester tells Edmund about the secret French army, and says he wants to join it.</a:t>
            </a:r>
          </a:p>
          <a:p>
            <a:r>
              <a:rPr lang="en-IE" sz="2800" b="1" dirty="0"/>
              <a:t>3:4 – Lear meets Edgar, AKA “Tom </a:t>
            </a:r>
            <a:r>
              <a:rPr lang="en-IE" sz="2800" b="1" dirty="0" err="1"/>
              <a:t>O’Bedlam</a:t>
            </a:r>
            <a:r>
              <a:rPr lang="en-IE" sz="2800" b="1" dirty="0"/>
              <a:t>”.</a:t>
            </a:r>
          </a:p>
          <a:p>
            <a:r>
              <a:rPr lang="en-IE" sz="2800" b="1" dirty="0"/>
              <a:t>3:5 –Edmund tells Cornwall (Regan’s husband) about Gloucester’s plan.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98033" y="2698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136202" y="2516592"/>
            <a:ext cx="752377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Vocab</a:t>
            </a:r>
          </a:p>
          <a:p>
            <a:r>
              <a:rPr lang="en-IE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Desired their leave – asked their permission</a:t>
            </a:r>
          </a:p>
          <a:p>
            <a:r>
              <a:rPr lang="en-IE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A power already footed – an army ready</a:t>
            </a:r>
          </a:p>
          <a:p>
            <a:r>
              <a:rPr lang="en-IE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The foul fiend – the devil</a:t>
            </a:r>
          </a:p>
          <a:p>
            <a:r>
              <a:rPr lang="en-IE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What hast thou been? – what job did you used to have?</a:t>
            </a:r>
          </a:p>
          <a:p>
            <a:endParaRPr lang="en-IE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74" y="2960875"/>
            <a:ext cx="4381500" cy="2628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94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015" y="899410"/>
            <a:ext cx="115245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dirty="0"/>
              <a:t>Homework: Answer these 3 questions</a:t>
            </a:r>
          </a:p>
          <a:p>
            <a:r>
              <a:rPr lang="en-IE" sz="2800" dirty="0"/>
              <a:t>3:3</a:t>
            </a:r>
          </a:p>
          <a:p>
            <a:r>
              <a:rPr lang="en-IE" sz="2800" dirty="0"/>
              <a:t>Imagine you are Gloucester. Write a brief note to your friend explaining the situation you’re in. </a:t>
            </a:r>
          </a:p>
          <a:p>
            <a:r>
              <a:rPr lang="en-IE" sz="2800" dirty="0"/>
              <a:t>3:4</a:t>
            </a:r>
          </a:p>
          <a:p>
            <a:r>
              <a:rPr lang="en-IE" sz="2800" dirty="0"/>
              <a:t>Why does Lear prefer to endure the storm rather than seek shelter in the hovel? Refer to the text of the play in explaining your answer. </a:t>
            </a:r>
          </a:p>
          <a:p>
            <a:r>
              <a:rPr lang="en-IE" sz="2800" dirty="0"/>
              <a:t>3:5</a:t>
            </a:r>
          </a:p>
          <a:p>
            <a:r>
              <a:rPr lang="en-IE" sz="2800" dirty="0"/>
              <a:t>When Edmund tells Cornwall of the difficulty he has in betraying his father, what impression is he trying to create?</a:t>
            </a:r>
          </a:p>
        </p:txBody>
      </p:sp>
    </p:spTree>
    <p:extLst>
      <p:ext uri="{BB962C8B-B14F-4D97-AF65-F5344CB8AC3E}">
        <p14:creationId xmlns="" xmlns:p14="http://schemas.microsoft.com/office/powerpoint/2010/main" val="269716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81353"/>
            <a:ext cx="1154957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/>
              <a:t>Previously on </a:t>
            </a:r>
            <a:r>
              <a:rPr lang="en-IE" sz="3200" i="1" dirty="0"/>
              <a:t>King Lear:</a:t>
            </a:r>
          </a:p>
          <a:p>
            <a:endParaRPr lang="en-IE" sz="32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3200" i="1" dirty="0"/>
              <a:t>Gloucester decided to go and help Lear, and to go join the secret French army which Cordelia has sent  to Dover.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3200" i="1" dirty="0"/>
              <a:t>His son Edmund immediately ratted him out to the Duke of Cornwall.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3200" i="1" dirty="0"/>
              <a:t>Lear met a crazed man named Tom and became his best friend. Tom is Edgar in </a:t>
            </a:r>
            <a:r>
              <a:rPr lang="en-IE" sz="3200" i="1"/>
              <a:t>disguise.</a:t>
            </a:r>
            <a:endParaRPr lang="en-IE" sz="3200" i="1" dirty="0"/>
          </a:p>
          <a:p>
            <a:endParaRPr lang="en-IE" i="1" dirty="0"/>
          </a:p>
        </p:txBody>
      </p:sp>
    </p:spTree>
    <p:extLst>
      <p:ext uri="{BB962C8B-B14F-4D97-AF65-F5344CB8AC3E}">
        <p14:creationId xmlns="" xmlns:p14="http://schemas.microsoft.com/office/powerpoint/2010/main" val="396415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90210" y="407963"/>
            <a:ext cx="2039815" cy="37856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365760" y="407963"/>
            <a:ext cx="2039815" cy="3785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extBox 1"/>
          <p:cNvSpPr txBox="1"/>
          <p:nvPr/>
        </p:nvSpPr>
        <p:spPr>
          <a:xfrm>
            <a:off x="365760" y="407963"/>
            <a:ext cx="183255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/>
              <a:t>Act 3 scene 6</a:t>
            </a:r>
          </a:p>
          <a:p>
            <a:endParaRPr lang="en-IE" sz="2400" dirty="0"/>
          </a:p>
          <a:p>
            <a:r>
              <a:rPr lang="en-IE" sz="2400" dirty="0"/>
              <a:t>Gloucester</a:t>
            </a:r>
          </a:p>
          <a:p>
            <a:r>
              <a:rPr lang="en-IE" sz="2400" dirty="0"/>
              <a:t>Kent</a:t>
            </a:r>
          </a:p>
          <a:p>
            <a:endParaRPr lang="en-IE" sz="2400" dirty="0"/>
          </a:p>
          <a:p>
            <a:r>
              <a:rPr lang="en-IE" sz="2400" dirty="0"/>
              <a:t>Lear</a:t>
            </a:r>
          </a:p>
          <a:p>
            <a:r>
              <a:rPr lang="en-IE" sz="2400" dirty="0"/>
              <a:t>Fool</a:t>
            </a:r>
          </a:p>
          <a:p>
            <a:r>
              <a:rPr lang="en-IE" sz="2400" dirty="0"/>
              <a:t>Edgar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29132" y="407963"/>
            <a:ext cx="183255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dirty="0"/>
              <a:t>Act 3 scene 7</a:t>
            </a:r>
          </a:p>
          <a:p>
            <a:endParaRPr lang="en-IE" sz="2400" dirty="0"/>
          </a:p>
          <a:p>
            <a:r>
              <a:rPr lang="en-IE" sz="2400" dirty="0"/>
              <a:t>Cornwall</a:t>
            </a:r>
          </a:p>
          <a:p>
            <a:r>
              <a:rPr lang="en-IE" sz="2400" dirty="0"/>
              <a:t>Regan</a:t>
            </a:r>
          </a:p>
          <a:p>
            <a:r>
              <a:rPr lang="en-IE" sz="2400" dirty="0" err="1"/>
              <a:t>Goneril</a:t>
            </a:r>
            <a:endParaRPr lang="en-IE" sz="2400" dirty="0"/>
          </a:p>
          <a:p>
            <a:r>
              <a:rPr lang="en-IE" sz="2400" dirty="0"/>
              <a:t>Oswald</a:t>
            </a:r>
          </a:p>
          <a:p>
            <a:r>
              <a:rPr lang="en-IE" sz="2400" dirty="0"/>
              <a:t>Servant 1</a:t>
            </a:r>
          </a:p>
          <a:p>
            <a:r>
              <a:rPr lang="en-IE" sz="2400" dirty="0"/>
              <a:t>Servant 2</a:t>
            </a:r>
          </a:p>
          <a:p>
            <a:r>
              <a:rPr lang="en-IE" sz="2400" dirty="0"/>
              <a:t>Servant 3</a:t>
            </a:r>
          </a:p>
          <a:p>
            <a:r>
              <a:rPr lang="en-IE" sz="2400" dirty="0"/>
              <a:t>Gloucester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6228" y="0"/>
            <a:ext cx="6217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latin typeface="Comic Sans MS" panose="030F0702030302020204" pitchFamily="66" charset="0"/>
              </a:rPr>
              <a:t>Vocab: 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>
                <a:latin typeface="Comic Sans MS" panose="030F0702030302020204" pitchFamily="66" charset="0"/>
              </a:rPr>
              <a:t>Yeoman – Commoner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‘</a:t>
            </a:r>
            <a:r>
              <a:rPr lang="en-IE" sz="2400" dirty="0" err="1">
                <a:latin typeface="Comic Sans MS" panose="030F0702030302020204" pitchFamily="66" charset="0"/>
              </a:rPr>
              <a:t>em</a:t>
            </a:r>
            <a:r>
              <a:rPr lang="en-IE" sz="2400" dirty="0">
                <a:latin typeface="Comic Sans MS" panose="030F0702030302020204" pitchFamily="66" charset="0"/>
              </a:rPr>
              <a:t> – in this scene Lear is ranting about his daughters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Arraign – put on trial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I took you for – I thought you were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Counterfeiting – faking </a:t>
            </a:r>
          </a:p>
          <a:p>
            <a:endParaRPr lang="en-IE" sz="2400" dirty="0">
              <a:latin typeface="Comic Sans MS" panose="030F0702030302020204" pitchFamily="66" charset="0"/>
            </a:endParaRPr>
          </a:p>
          <a:p>
            <a:r>
              <a:rPr lang="en-IE" sz="2400" dirty="0">
                <a:latin typeface="Comic Sans MS" panose="030F0702030302020204" pitchFamily="66" charset="0"/>
              </a:rPr>
              <a:t>Conveyed him hence – brought him away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Five-or-six-and-thirty – 35 or 36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Confederacy – friendship 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Lustre –shininess</a:t>
            </a:r>
          </a:p>
          <a:p>
            <a:r>
              <a:rPr lang="en-IE" sz="2400" dirty="0">
                <a:latin typeface="Comic Sans MS" panose="030F0702030302020204" pitchFamily="66" charset="0"/>
              </a:rPr>
              <a:t>Thrust - throw</a:t>
            </a:r>
          </a:p>
        </p:txBody>
      </p:sp>
    </p:spTree>
    <p:extLst>
      <p:ext uri="{BB962C8B-B14F-4D97-AF65-F5344CB8AC3E}">
        <p14:creationId xmlns="" xmlns:p14="http://schemas.microsoft.com/office/powerpoint/2010/main" val="3536828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19975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E" sz="2800" dirty="0" smtClean="0"/>
              <a:t>Why are </a:t>
            </a:r>
            <a:r>
              <a:rPr lang="en-IE" sz="2800" dirty="0" err="1" smtClean="0"/>
              <a:t>Goneril</a:t>
            </a:r>
            <a:r>
              <a:rPr lang="en-IE" sz="2800" dirty="0" smtClean="0"/>
              <a:t>, Regan and Cornwall so angry with Gloucester?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2800" dirty="0" smtClean="0"/>
              <a:t>What impressions of human nature are conveyed in this scene? (Think about all characters, including the servants). Refer to the text of the play in your answer. 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2800" dirty="0" smtClean="0"/>
              <a:t>Trace the role Regan plays in this scene. What more do we learn about her character? 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2800" dirty="0" smtClean="0"/>
              <a:t>Imagine you are a props manager for a production of King Lear. Make a list of the items needed for this scene. </a:t>
            </a:r>
            <a:endParaRPr lang="en-IE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89" y="3108543"/>
            <a:ext cx="5207579" cy="3749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371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473</Words>
  <Application>Microsoft Office PowerPoint</Application>
  <PresentationFormat>Custom</PresentationFormat>
  <Paragraphs>73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Lenihan</dc:creator>
  <cp:lastModifiedBy>Windows User</cp:lastModifiedBy>
  <cp:revision>18</cp:revision>
  <dcterms:created xsi:type="dcterms:W3CDTF">2016-10-07T13:50:50Z</dcterms:created>
  <dcterms:modified xsi:type="dcterms:W3CDTF">2023-09-06T10:19:30Z</dcterms:modified>
</cp:coreProperties>
</file>