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5" r:id="rId7"/>
    <p:sldId id="264" r:id="rId8"/>
    <p:sldId id="263"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83" d="100"/>
          <a:sy n="83" d="100"/>
        </p:scale>
        <p:origin x="-629" y="-77"/>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04A40A72-F347-43BF-939C-60656D3C8F4E}" type="datetimeFigureOut">
              <a:rPr lang="en-IE" smtClean="0"/>
              <a:pPr/>
              <a:t>06/09/2023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0AEA98D-FA4A-45EB-9E1A-9F3F6F8BC89C}" type="slidenum">
              <a:rPr lang="en-IE" smtClean="0"/>
              <a:pPr/>
              <a:t>‹#›</a:t>
            </a:fld>
            <a:endParaRPr lang="en-IE"/>
          </a:p>
        </p:txBody>
      </p:sp>
    </p:spTree>
    <p:extLst>
      <p:ext uri="{BB962C8B-B14F-4D97-AF65-F5344CB8AC3E}">
        <p14:creationId xmlns:p14="http://schemas.microsoft.com/office/powerpoint/2010/main" xmlns="" val="903640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04A40A72-F347-43BF-939C-60656D3C8F4E}" type="datetimeFigureOut">
              <a:rPr lang="en-IE" smtClean="0"/>
              <a:pPr/>
              <a:t>06/09/2023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0AEA98D-FA4A-45EB-9E1A-9F3F6F8BC89C}" type="slidenum">
              <a:rPr lang="en-IE" smtClean="0"/>
              <a:pPr/>
              <a:t>‹#›</a:t>
            </a:fld>
            <a:endParaRPr lang="en-IE"/>
          </a:p>
        </p:txBody>
      </p:sp>
    </p:spTree>
    <p:extLst>
      <p:ext uri="{BB962C8B-B14F-4D97-AF65-F5344CB8AC3E}">
        <p14:creationId xmlns:p14="http://schemas.microsoft.com/office/powerpoint/2010/main" xmlns="" val="404261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A40A72-F347-43BF-939C-60656D3C8F4E}" type="datetimeFigureOut">
              <a:rPr lang="en-IE" smtClean="0"/>
              <a:pPr/>
              <a:t>06/09/2023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0AEA98D-FA4A-45EB-9E1A-9F3F6F8BC89C}" type="slidenum">
              <a:rPr lang="en-IE" smtClean="0"/>
              <a:pPr/>
              <a:t>‹#›</a:t>
            </a:fld>
            <a:endParaRPr lang="en-IE"/>
          </a:p>
        </p:txBody>
      </p:sp>
    </p:spTree>
    <p:extLst>
      <p:ext uri="{BB962C8B-B14F-4D97-AF65-F5344CB8AC3E}">
        <p14:creationId xmlns:p14="http://schemas.microsoft.com/office/powerpoint/2010/main" xmlns="" val="1119627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04A40A72-F347-43BF-939C-60656D3C8F4E}" type="datetimeFigureOut">
              <a:rPr lang="en-IE" smtClean="0"/>
              <a:pPr/>
              <a:t>06/09/2023</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0AEA98D-FA4A-45EB-9E1A-9F3F6F8BC89C}" type="slidenum">
              <a:rPr lang="en-IE" smtClean="0"/>
              <a:pPr/>
              <a:t>‹#›</a:t>
            </a:fld>
            <a:endParaRPr lang="en-IE"/>
          </a:p>
        </p:txBody>
      </p:sp>
    </p:spTree>
    <p:extLst>
      <p:ext uri="{BB962C8B-B14F-4D97-AF65-F5344CB8AC3E}">
        <p14:creationId xmlns:p14="http://schemas.microsoft.com/office/powerpoint/2010/main" xmlns="" val="2039929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04A40A72-F347-43BF-939C-60656D3C8F4E}" type="datetimeFigureOut">
              <a:rPr lang="en-IE" smtClean="0"/>
              <a:pPr/>
              <a:t>06/09/2023</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20AEA98D-FA4A-45EB-9E1A-9F3F6F8BC89C}" type="slidenum">
              <a:rPr lang="en-IE" smtClean="0"/>
              <a:pPr/>
              <a:t>‹#›</a:t>
            </a:fld>
            <a:endParaRPr lang="en-IE"/>
          </a:p>
        </p:txBody>
      </p:sp>
    </p:spTree>
    <p:extLst>
      <p:ext uri="{BB962C8B-B14F-4D97-AF65-F5344CB8AC3E}">
        <p14:creationId xmlns:p14="http://schemas.microsoft.com/office/powerpoint/2010/main" xmlns="" val="1613288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04A40A72-F347-43BF-939C-60656D3C8F4E}" type="datetimeFigureOut">
              <a:rPr lang="en-IE" smtClean="0"/>
              <a:pPr/>
              <a:t>06/09/2023</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20AEA98D-FA4A-45EB-9E1A-9F3F6F8BC89C}" type="slidenum">
              <a:rPr lang="en-IE" smtClean="0"/>
              <a:pPr/>
              <a:t>‹#›</a:t>
            </a:fld>
            <a:endParaRPr lang="en-IE"/>
          </a:p>
        </p:txBody>
      </p:sp>
    </p:spTree>
    <p:extLst>
      <p:ext uri="{BB962C8B-B14F-4D97-AF65-F5344CB8AC3E}">
        <p14:creationId xmlns:p14="http://schemas.microsoft.com/office/powerpoint/2010/main" xmlns="" val="754806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A40A72-F347-43BF-939C-60656D3C8F4E}" type="datetimeFigureOut">
              <a:rPr lang="en-IE" smtClean="0"/>
              <a:pPr/>
              <a:t>06/09/2023</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20AEA98D-FA4A-45EB-9E1A-9F3F6F8BC89C}" type="slidenum">
              <a:rPr lang="en-IE" smtClean="0"/>
              <a:pPr/>
              <a:t>‹#›</a:t>
            </a:fld>
            <a:endParaRPr lang="en-IE"/>
          </a:p>
        </p:txBody>
      </p:sp>
    </p:spTree>
    <p:extLst>
      <p:ext uri="{BB962C8B-B14F-4D97-AF65-F5344CB8AC3E}">
        <p14:creationId xmlns:p14="http://schemas.microsoft.com/office/powerpoint/2010/main" xmlns="" val="3364749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A40A72-F347-43BF-939C-60656D3C8F4E}" type="datetimeFigureOut">
              <a:rPr lang="en-IE" smtClean="0"/>
              <a:pPr/>
              <a:t>06/09/2023</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0AEA98D-FA4A-45EB-9E1A-9F3F6F8BC89C}" type="slidenum">
              <a:rPr lang="en-IE" smtClean="0"/>
              <a:pPr/>
              <a:t>‹#›</a:t>
            </a:fld>
            <a:endParaRPr lang="en-IE"/>
          </a:p>
        </p:txBody>
      </p:sp>
    </p:spTree>
    <p:extLst>
      <p:ext uri="{BB962C8B-B14F-4D97-AF65-F5344CB8AC3E}">
        <p14:creationId xmlns:p14="http://schemas.microsoft.com/office/powerpoint/2010/main" xmlns="" val="3774784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A40A72-F347-43BF-939C-60656D3C8F4E}" type="datetimeFigureOut">
              <a:rPr lang="en-IE" smtClean="0"/>
              <a:pPr/>
              <a:t>06/09/2023</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0AEA98D-FA4A-45EB-9E1A-9F3F6F8BC89C}" type="slidenum">
              <a:rPr lang="en-IE" smtClean="0"/>
              <a:pPr/>
              <a:t>‹#›</a:t>
            </a:fld>
            <a:endParaRPr lang="en-IE"/>
          </a:p>
        </p:txBody>
      </p:sp>
    </p:spTree>
    <p:extLst>
      <p:ext uri="{BB962C8B-B14F-4D97-AF65-F5344CB8AC3E}">
        <p14:creationId xmlns:p14="http://schemas.microsoft.com/office/powerpoint/2010/main" xmlns="" val="71633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04A40A72-F347-43BF-939C-60656D3C8F4E}" type="datetimeFigureOut">
              <a:rPr lang="en-IE" smtClean="0"/>
              <a:pPr/>
              <a:t>06/09/2023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0AEA98D-FA4A-45EB-9E1A-9F3F6F8BC89C}" type="slidenum">
              <a:rPr lang="en-IE" smtClean="0"/>
              <a:pPr/>
              <a:t>‹#›</a:t>
            </a:fld>
            <a:endParaRPr lang="en-IE"/>
          </a:p>
        </p:txBody>
      </p:sp>
    </p:spTree>
    <p:extLst>
      <p:ext uri="{BB962C8B-B14F-4D97-AF65-F5344CB8AC3E}">
        <p14:creationId xmlns:p14="http://schemas.microsoft.com/office/powerpoint/2010/main" xmlns="" val="560380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04A40A72-F347-43BF-939C-60656D3C8F4E}" type="datetimeFigureOut">
              <a:rPr lang="en-IE" smtClean="0"/>
              <a:pPr/>
              <a:t>06/09/2023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0AEA98D-FA4A-45EB-9E1A-9F3F6F8BC89C}" type="slidenum">
              <a:rPr lang="en-IE" smtClean="0"/>
              <a:pPr/>
              <a:t>‹#›</a:t>
            </a:fld>
            <a:endParaRPr lang="en-IE"/>
          </a:p>
        </p:txBody>
      </p:sp>
    </p:spTree>
    <p:extLst>
      <p:ext uri="{BB962C8B-B14F-4D97-AF65-F5344CB8AC3E}">
        <p14:creationId xmlns:p14="http://schemas.microsoft.com/office/powerpoint/2010/main" xmlns="" val="2762732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A40A72-F347-43BF-939C-60656D3C8F4E}" type="datetimeFigureOut">
              <a:rPr lang="en-IE" smtClean="0"/>
              <a:pPr/>
              <a:t>06/09/2023</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AEA98D-FA4A-45EB-9E1A-9F3F6F8BC89C}" type="slidenum">
              <a:rPr lang="en-IE" smtClean="0"/>
              <a:pPr/>
              <a:t>‹#›</a:t>
            </a:fld>
            <a:endParaRPr lang="en-IE"/>
          </a:p>
        </p:txBody>
      </p:sp>
    </p:spTree>
    <p:extLst>
      <p:ext uri="{BB962C8B-B14F-4D97-AF65-F5344CB8AC3E}">
        <p14:creationId xmlns:p14="http://schemas.microsoft.com/office/powerpoint/2010/main" xmlns="" val="353785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8686800"/>
          </a:xfrm>
          <a:prstGeom prst="rect">
            <a:avLst/>
          </a:prstGeom>
        </p:spPr>
      </p:pic>
      <p:sp>
        <p:nvSpPr>
          <p:cNvPr id="2" name="TextBox 1"/>
          <p:cNvSpPr txBox="1"/>
          <p:nvPr/>
        </p:nvSpPr>
        <p:spPr>
          <a:xfrm>
            <a:off x="480060" y="223032"/>
            <a:ext cx="4501553" cy="1938992"/>
          </a:xfrm>
          <a:prstGeom prst="rect">
            <a:avLst/>
          </a:prstGeom>
          <a:noFill/>
        </p:spPr>
        <p:txBody>
          <a:bodyPr wrap="none" rtlCol="0">
            <a:spAutoFit/>
          </a:bodyPr>
          <a:lstStyle/>
          <a:p>
            <a:r>
              <a:rPr lang="en-IE" sz="6000" b="1" dirty="0">
                <a:solidFill>
                  <a:schemeClr val="bg1"/>
                </a:solidFill>
                <a:latin typeface="Arial Black" panose="020B0A04020102020204" pitchFamily="34" charset="0"/>
                <a:cs typeface="Aharoni" panose="02010803020104030203" pitchFamily="2" charset="-79"/>
              </a:rPr>
              <a:t>King Lear </a:t>
            </a:r>
          </a:p>
          <a:p>
            <a:r>
              <a:rPr lang="en-IE" sz="6000" b="1" dirty="0">
                <a:solidFill>
                  <a:srgbClr val="FF0000"/>
                </a:solidFill>
                <a:latin typeface="Arial Black" panose="020B0A04020102020204" pitchFamily="34" charset="0"/>
                <a:cs typeface="Aharoni" panose="02010803020104030203" pitchFamily="2" charset="-79"/>
              </a:rPr>
              <a:t>Act 4</a:t>
            </a:r>
          </a:p>
        </p:txBody>
      </p:sp>
    </p:spTree>
    <p:extLst>
      <p:ext uri="{BB962C8B-B14F-4D97-AF65-F5344CB8AC3E}">
        <p14:creationId xmlns:p14="http://schemas.microsoft.com/office/powerpoint/2010/main" xmlns="" val="14219779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9914"/>
            <a:ext cx="7315200" cy="3046988"/>
          </a:xfrm>
          <a:prstGeom prst="rect">
            <a:avLst/>
          </a:prstGeom>
          <a:noFill/>
        </p:spPr>
        <p:txBody>
          <a:bodyPr wrap="square" rtlCol="0">
            <a:spAutoFit/>
          </a:bodyPr>
          <a:lstStyle/>
          <a:p>
            <a:r>
              <a:rPr lang="en-IE" sz="2400" dirty="0"/>
              <a:t>Act 4, scene 1</a:t>
            </a:r>
          </a:p>
          <a:p>
            <a:r>
              <a:rPr lang="en-IE" sz="2400" dirty="0"/>
              <a:t>Edgar, in disguise, meets his dad Gloucester. He thinks about luck, fate and fortune. </a:t>
            </a:r>
          </a:p>
          <a:p>
            <a:r>
              <a:rPr lang="en-IE" sz="2400" i="1" dirty="0"/>
              <a:t>Edgar, Old Man, Gloucester</a:t>
            </a:r>
          </a:p>
          <a:p>
            <a:endParaRPr lang="en-IE" sz="2400" dirty="0"/>
          </a:p>
          <a:p>
            <a:r>
              <a:rPr lang="en-IE" sz="2400" dirty="0"/>
              <a:t>Act 4 scene 2</a:t>
            </a:r>
          </a:p>
          <a:p>
            <a:r>
              <a:rPr lang="en-IE" sz="2400" dirty="0"/>
              <a:t>Albany and his wife </a:t>
            </a:r>
            <a:r>
              <a:rPr lang="en-IE" sz="2400" dirty="0" err="1"/>
              <a:t>Goneril</a:t>
            </a:r>
            <a:r>
              <a:rPr lang="en-IE" sz="2400" dirty="0"/>
              <a:t> have a massive argument. </a:t>
            </a:r>
          </a:p>
          <a:p>
            <a:r>
              <a:rPr lang="en-IE" sz="2400" i="1" dirty="0" err="1"/>
              <a:t>Goneril</a:t>
            </a:r>
            <a:r>
              <a:rPr lang="en-IE" sz="2400" i="1" dirty="0"/>
              <a:t>, Oswald, Edmund, Albany, Messenger</a:t>
            </a:r>
          </a:p>
        </p:txBody>
      </p:sp>
      <p:sp>
        <p:nvSpPr>
          <p:cNvPr id="3" name="TextBox 2"/>
          <p:cNvSpPr txBox="1"/>
          <p:nvPr/>
        </p:nvSpPr>
        <p:spPr>
          <a:xfrm>
            <a:off x="8229600" y="704850"/>
            <a:ext cx="3652603" cy="2554545"/>
          </a:xfrm>
          <a:prstGeom prst="rect">
            <a:avLst/>
          </a:prstGeom>
          <a:noFill/>
        </p:spPr>
        <p:txBody>
          <a:bodyPr wrap="none" rtlCol="0">
            <a:spAutoFit/>
          </a:bodyPr>
          <a:lstStyle/>
          <a:p>
            <a:r>
              <a:rPr lang="en-IE" sz="3200" dirty="0"/>
              <a:t>Vocab: </a:t>
            </a:r>
          </a:p>
          <a:p>
            <a:r>
              <a:rPr lang="en-IE" sz="3200" dirty="0"/>
              <a:t>Esperance – hope</a:t>
            </a:r>
          </a:p>
          <a:p>
            <a:r>
              <a:rPr lang="en-IE" sz="3200" dirty="0"/>
              <a:t>Lamentable – sad</a:t>
            </a:r>
          </a:p>
          <a:p>
            <a:r>
              <a:rPr lang="en-IE" sz="3200" dirty="0"/>
              <a:t>Mutations – changes</a:t>
            </a:r>
          </a:p>
          <a:p>
            <a:r>
              <a:rPr lang="en-IE" sz="3200" dirty="0"/>
              <a:t>Wanton - careless</a:t>
            </a:r>
          </a:p>
        </p:txBody>
      </p:sp>
    </p:spTree>
    <p:extLst>
      <p:ext uri="{BB962C8B-B14F-4D97-AF65-F5344CB8AC3E}">
        <p14:creationId xmlns:p14="http://schemas.microsoft.com/office/powerpoint/2010/main" xmlns="" val="8854171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82067" y="3181485"/>
            <a:ext cx="5419066" cy="2677656"/>
          </a:xfrm>
          <a:prstGeom prst="rect">
            <a:avLst/>
          </a:prstGeom>
          <a:noFill/>
        </p:spPr>
        <p:txBody>
          <a:bodyPr wrap="square" rtlCol="0">
            <a:spAutoFit/>
          </a:bodyPr>
          <a:lstStyle/>
          <a:p>
            <a:r>
              <a:rPr lang="en-IE" sz="2400" b="1" u="sng" dirty="0"/>
              <a:t>Act 4:3 </a:t>
            </a:r>
            <a:r>
              <a:rPr lang="en-IE" sz="2400" dirty="0"/>
              <a:t>– Kent reaches the French camp near Dover. He asks for news from one of Lear’s knights. </a:t>
            </a:r>
          </a:p>
          <a:p>
            <a:r>
              <a:rPr lang="en-IE" sz="2400" b="1" u="sng" dirty="0"/>
              <a:t>Act 4:4 </a:t>
            </a:r>
            <a:r>
              <a:rPr lang="en-IE" sz="2400" dirty="0"/>
              <a:t>– </a:t>
            </a:r>
            <a:r>
              <a:rPr lang="en-IE" sz="2400" dirty="0" err="1"/>
              <a:t>Cordelia</a:t>
            </a:r>
            <a:r>
              <a:rPr lang="en-IE" sz="2400" dirty="0"/>
              <a:t>, at the camp, worries about Lear, who is very ill. </a:t>
            </a:r>
          </a:p>
          <a:p>
            <a:r>
              <a:rPr lang="en-IE" sz="2400" b="1" u="sng" dirty="0"/>
              <a:t>Act 4:5 </a:t>
            </a:r>
            <a:r>
              <a:rPr lang="en-IE" sz="2400" dirty="0"/>
              <a:t>– Regan is jealous of </a:t>
            </a:r>
            <a:r>
              <a:rPr lang="en-IE" sz="2400" dirty="0" err="1"/>
              <a:t>Goneril</a:t>
            </a:r>
            <a:r>
              <a:rPr lang="en-IE" sz="2400" dirty="0"/>
              <a:t> and Edmund. </a:t>
            </a:r>
          </a:p>
        </p:txBody>
      </p:sp>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2079012"/>
            <a:ext cx="5580185" cy="446414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673969" y="105508"/>
            <a:ext cx="6400800" cy="2962275"/>
          </a:xfrm>
          <a:prstGeom prst="rect">
            <a:avLst/>
          </a:prstGeom>
        </p:spPr>
      </p:pic>
      <p:sp>
        <p:nvSpPr>
          <p:cNvPr id="5" name="TextBox 4"/>
          <p:cNvSpPr txBox="1"/>
          <p:nvPr/>
        </p:nvSpPr>
        <p:spPr>
          <a:xfrm>
            <a:off x="236348" y="105508"/>
            <a:ext cx="5107488" cy="707886"/>
          </a:xfrm>
          <a:prstGeom prst="rect">
            <a:avLst/>
          </a:prstGeom>
          <a:noFill/>
        </p:spPr>
        <p:txBody>
          <a:bodyPr wrap="none" rtlCol="0">
            <a:spAutoFit/>
          </a:bodyPr>
          <a:lstStyle/>
          <a:p>
            <a:r>
              <a:rPr lang="en-IE" sz="4000" b="1" dirty="0"/>
              <a:t>Act 4, scenes 3, 4 and 5</a:t>
            </a:r>
          </a:p>
        </p:txBody>
      </p:sp>
    </p:spTree>
    <p:extLst>
      <p:ext uri="{BB962C8B-B14F-4D97-AF65-F5344CB8AC3E}">
        <p14:creationId xmlns:p14="http://schemas.microsoft.com/office/powerpoint/2010/main" xmlns="" val="13696185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8199118"/>
          </a:xfrm>
          <a:prstGeom prst="rect">
            <a:avLst/>
          </a:prstGeom>
        </p:spPr>
      </p:pic>
      <p:sp>
        <p:nvSpPr>
          <p:cNvPr id="3" name="TextBox 2"/>
          <p:cNvSpPr txBox="1"/>
          <p:nvPr/>
        </p:nvSpPr>
        <p:spPr>
          <a:xfrm>
            <a:off x="7039428" y="475342"/>
            <a:ext cx="4510314" cy="3539430"/>
          </a:xfrm>
          <a:prstGeom prst="rect">
            <a:avLst/>
          </a:prstGeom>
          <a:noFill/>
        </p:spPr>
        <p:txBody>
          <a:bodyPr wrap="square" rtlCol="0">
            <a:spAutoFit/>
          </a:bodyPr>
          <a:lstStyle/>
          <a:p>
            <a:r>
              <a:rPr lang="en-IE" sz="2800" b="1" dirty="0">
                <a:solidFill>
                  <a:schemeClr val="bg1"/>
                </a:solidFill>
                <a:latin typeface="Arial Black" panose="020B0A04020102020204" pitchFamily="34" charset="0"/>
              </a:rPr>
              <a:t>Act 4 scene 6</a:t>
            </a:r>
          </a:p>
          <a:p>
            <a:endParaRPr lang="en-IE" sz="2800" b="1" dirty="0">
              <a:solidFill>
                <a:schemeClr val="bg1"/>
              </a:solidFill>
              <a:latin typeface="Arial Black" panose="020B0A04020102020204" pitchFamily="34" charset="0"/>
            </a:endParaRPr>
          </a:p>
          <a:p>
            <a:pPr marL="285750" indent="-285750">
              <a:buFont typeface="Arial" panose="020B0604020202020204" pitchFamily="34" charset="0"/>
              <a:buChar char="•"/>
            </a:pPr>
            <a:r>
              <a:rPr lang="en-IE" sz="2800" b="1" dirty="0" err="1">
                <a:solidFill>
                  <a:schemeClr val="bg1"/>
                </a:solidFill>
                <a:latin typeface="Arial Black" panose="020B0A04020102020204" pitchFamily="34" charset="0"/>
              </a:rPr>
              <a:t>Cloucester</a:t>
            </a:r>
            <a:r>
              <a:rPr lang="en-IE" sz="2800" b="1" dirty="0">
                <a:solidFill>
                  <a:schemeClr val="bg1"/>
                </a:solidFill>
                <a:latin typeface="Arial Black" panose="020B0A04020102020204" pitchFamily="34" charset="0"/>
              </a:rPr>
              <a:t> and Edgar arrive at the cliffs of Dover.</a:t>
            </a:r>
          </a:p>
          <a:p>
            <a:pPr marL="285750" indent="-285750">
              <a:buFont typeface="Arial" panose="020B0604020202020204" pitchFamily="34" charset="0"/>
              <a:buChar char="•"/>
            </a:pPr>
            <a:r>
              <a:rPr lang="en-IE" sz="2800" b="1" dirty="0">
                <a:solidFill>
                  <a:schemeClr val="bg1"/>
                </a:solidFill>
                <a:latin typeface="Arial Black" panose="020B0A04020102020204" pitchFamily="34" charset="0"/>
              </a:rPr>
              <a:t>They meet Lear.</a:t>
            </a:r>
          </a:p>
          <a:p>
            <a:pPr marL="285750" indent="-285750">
              <a:buFont typeface="Arial" panose="020B0604020202020204" pitchFamily="34" charset="0"/>
              <a:buChar char="•"/>
            </a:pPr>
            <a:r>
              <a:rPr lang="en-IE" sz="2800" b="1" dirty="0">
                <a:solidFill>
                  <a:schemeClr val="bg1"/>
                </a:solidFill>
                <a:latin typeface="Arial Black" panose="020B0A04020102020204" pitchFamily="34" charset="0"/>
              </a:rPr>
              <a:t>Oswald, servant of </a:t>
            </a:r>
            <a:r>
              <a:rPr lang="en-IE" sz="2800" b="1" dirty="0" err="1">
                <a:solidFill>
                  <a:schemeClr val="bg1"/>
                </a:solidFill>
                <a:latin typeface="Arial Black" panose="020B0A04020102020204" pitchFamily="34" charset="0"/>
              </a:rPr>
              <a:t>Goneril</a:t>
            </a:r>
            <a:r>
              <a:rPr lang="en-IE" sz="2800" b="1" dirty="0">
                <a:solidFill>
                  <a:schemeClr val="bg1"/>
                </a:solidFill>
                <a:latin typeface="Arial Black" panose="020B0A04020102020204" pitchFamily="34" charset="0"/>
              </a:rPr>
              <a:t>, attacks. </a:t>
            </a:r>
          </a:p>
        </p:txBody>
      </p:sp>
    </p:spTree>
    <p:extLst>
      <p:ext uri="{BB962C8B-B14F-4D97-AF65-F5344CB8AC3E}">
        <p14:creationId xmlns:p14="http://schemas.microsoft.com/office/powerpoint/2010/main" xmlns="" val="12385616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5791199" cy="4585871"/>
          </a:xfrm>
          <a:prstGeom prst="rect">
            <a:avLst/>
          </a:prstGeom>
          <a:noFill/>
        </p:spPr>
        <p:txBody>
          <a:bodyPr wrap="square" rtlCol="0">
            <a:spAutoFit/>
          </a:bodyPr>
          <a:lstStyle/>
          <a:p>
            <a:r>
              <a:rPr lang="en-IE" sz="2400" dirty="0"/>
              <a:t>Methinks – I think</a:t>
            </a:r>
          </a:p>
          <a:p>
            <a:r>
              <a:rPr lang="en-IE" sz="2400" dirty="0"/>
              <a:t>Garments – clothes</a:t>
            </a:r>
          </a:p>
          <a:p>
            <a:r>
              <a:rPr lang="en-IE" sz="2400" dirty="0"/>
              <a:t>Choughs – a bird, pronounced “chuffs”</a:t>
            </a:r>
          </a:p>
          <a:p>
            <a:r>
              <a:rPr lang="en-IE" sz="2400" dirty="0"/>
              <a:t>Gross – big</a:t>
            </a:r>
          </a:p>
          <a:p>
            <a:r>
              <a:rPr lang="en-IE" sz="2400" dirty="0"/>
              <a:t>Bark – ship</a:t>
            </a:r>
          </a:p>
          <a:p>
            <a:r>
              <a:rPr lang="en-IE" sz="2400" dirty="0"/>
              <a:t>Cock – small boat</a:t>
            </a:r>
          </a:p>
          <a:p>
            <a:r>
              <a:rPr lang="en-IE" sz="2400" dirty="0"/>
              <a:t>The extreme verge – the edge</a:t>
            </a:r>
          </a:p>
          <a:p>
            <a:r>
              <a:rPr lang="en-IE" sz="2400" dirty="0"/>
              <a:t>Renounce – throw away</a:t>
            </a:r>
          </a:p>
          <a:p>
            <a:r>
              <a:rPr lang="en-IE" sz="2400" dirty="0"/>
              <a:t>So many fathom down precipitating – falling such a huge distance</a:t>
            </a:r>
          </a:p>
          <a:p>
            <a:r>
              <a:rPr lang="en-IE" sz="2400" dirty="0" err="1"/>
              <a:t>Thoud’st</a:t>
            </a:r>
            <a:r>
              <a:rPr lang="en-IE" sz="2400" dirty="0"/>
              <a:t> shivered – you would have smashed</a:t>
            </a:r>
          </a:p>
          <a:p>
            <a:endParaRPr lang="en-IE" sz="2800" dirty="0"/>
          </a:p>
        </p:txBody>
      </p:sp>
      <p:sp>
        <p:nvSpPr>
          <p:cNvPr id="3" name="TextBox 2"/>
          <p:cNvSpPr txBox="1"/>
          <p:nvPr/>
        </p:nvSpPr>
        <p:spPr>
          <a:xfrm>
            <a:off x="5791200" y="0"/>
            <a:ext cx="6400799" cy="3416320"/>
          </a:xfrm>
          <a:prstGeom prst="rect">
            <a:avLst/>
          </a:prstGeom>
          <a:noFill/>
        </p:spPr>
        <p:txBody>
          <a:bodyPr wrap="square" rtlCol="0">
            <a:spAutoFit/>
          </a:bodyPr>
          <a:lstStyle/>
          <a:p>
            <a:r>
              <a:rPr lang="en-IE" sz="2400" dirty="0"/>
              <a:t>Lecher – copulate</a:t>
            </a:r>
          </a:p>
          <a:p>
            <a:r>
              <a:rPr lang="en-IE" sz="2400" dirty="0"/>
              <a:t>Beneath the girdle – from the waist down</a:t>
            </a:r>
          </a:p>
          <a:p>
            <a:r>
              <a:rPr lang="en-IE" sz="2400" dirty="0"/>
              <a:t>Beadle – an official like a cop</a:t>
            </a:r>
          </a:p>
          <a:p>
            <a:r>
              <a:rPr lang="en-IE" sz="2400" dirty="0"/>
              <a:t>Matter and impertinency mixed – what he says is partly crazy, partly sane</a:t>
            </a:r>
          </a:p>
          <a:p>
            <a:r>
              <a:rPr lang="en-IE" sz="2400" dirty="0"/>
              <a:t>Jovial – merry</a:t>
            </a:r>
          </a:p>
          <a:p>
            <a:r>
              <a:rPr lang="en-IE" sz="2400" dirty="0"/>
              <a:t>A battle toward – a battle happening soon</a:t>
            </a:r>
          </a:p>
          <a:p>
            <a:endParaRPr lang="en-IE" sz="2400" dirty="0"/>
          </a:p>
          <a:p>
            <a:endParaRPr lang="en-IE" sz="2400" dirty="0"/>
          </a:p>
        </p:txBody>
      </p:sp>
    </p:spTree>
    <p:extLst>
      <p:ext uri="{BB962C8B-B14F-4D97-AF65-F5344CB8AC3E}">
        <p14:creationId xmlns:p14="http://schemas.microsoft.com/office/powerpoint/2010/main" xmlns="" val="20939577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3212" y="379828"/>
            <a:ext cx="9724696" cy="5016758"/>
          </a:xfrm>
          <a:prstGeom prst="rect">
            <a:avLst/>
          </a:prstGeom>
          <a:noFill/>
        </p:spPr>
        <p:txBody>
          <a:bodyPr wrap="square" rtlCol="0">
            <a:spAutoFit/>
          </a:bodyPr>
          <a:lstStyle/>
          <a:p>
            <a:r>
              <a:rPr lang="en-IE" sz="4000" b="1" u="sng" dirty="0"/>
              <a:t>Lear’s development </a:t>
            </a:r>
            <a:r>
              <a:rPr lang="en-IE" sz="4000" b="1" u="sng" dirty="0" smtClean="0"/>
              <a:t>as a character</a:t>
            </a:r>
            <a:endParaRPr lang="en-IE" sz="4000" b="1" u="sng" dirty="0"/>
          </a:p>
          <a:p>
            <a:endParaRPr lang="en-IE" sz="2800" dirty="0" smtClean="0"/>
          </a:p>
          <a:p>
            <a:r>
              <a:rPr lang="en-IE" sz="2800" dirty="0" smtClean="0"/>
              <a:t>1: Dividing his kingdom. Strong, full of authority and confidence. “Come not between the dragon and his wrath”. </a:t>
            </a:r>
          </a:p>
          <a:p>
            <a:r>
              <a:rPr lang="en-IE" sz="2800" dirty="0" smtClean="0"/>
              <a:t>2: His daughters defy him. Frustrated, angry, still powerful. “Ingratitude… more hideous when thou </a:t>
            </a:r>
            <a:r>
              <a:rPr lang="en-IE" sz="2800" dirty="0" err="1" smtClean="0"/>
              <a:t>show’st</a:t>
            </a:r>
            <a:r>
              <a:rPr lang="en-IE" sz="2800" dirty="0" smtClean="0"/>
              <a:t> thee in a child than the sea-monster!”</a:t>
            </a:r>
          </a:p>
          <a:p>
            <a:r>
              <a:rPr lang="en-IE" sz="2800" dirty="0" smtClean="0"/>
              <a:t>3: Raging at the storm, powerless, vulnerable, defiant. “All-shaking thunder, strike flat the thick rotundity </a:t>
            </a:r>
            <a:r>
              <a:rPr lang="en-IE" sz="2800" dirty="0" err="1" smtClean="0"/>
              <a:t>o’th’world</a:t>
            </a:r>
            <a:r>
              <a:rPr lang="en-IE" sz="2800" dirty="0" smtClean="0"/>
              <a:t>”.</a:t>
            </a:r>
          </a:p>
          <a:p>
            <a:r>
              <a:rPr lang="en-IE" sz="2800" dirty="0" smtClean="0"/>
              <a:t>4: Rambling senselessly, “Reason in madness”, more humble and modest than before. (Speeches in Act 4 scene 6). </a:t>
            </a:r>
            <a:endParaRPr lang="en-IE" sz="2800" dirty="0"/>
          </a:p>
        </p:txBody>
      </p:sp>
    </p:spTree>
    <p:extLst>
      <p:ext uri="{BB962C8B-B14F-4D97-AF65-F5344CB8AC3E}">
        <p14:creationId xmlns:p14="http://schemas.microsoft.com/office/powerpoint/2010/main" xmlns="" val="24561263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eech Bubble: Rectangle 4"/>
          <p:cNvSpPr/>
          <p:nvPr/>
        </p:nvSpPr>
        <p:spPr>
          <a:xfrm>
            <a:off x="174171" y="1147968"/>
            <a:ext cx="6071884" cy="3564709"/>
          </a:xfrm>
          <a:prstGeom prst="wedgeRectCallout">
            <a:avLst>
              <a:gd name="adj1" fmla="val -2529"/>
              <a:gd name="adj2" fmla="val 7552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extBox 1"/>
          <p:cNvSpPr txBox="1"/>
          <p:nvPr/>
        </p:nvSpPr>
        <p:spPr>
          <a:xfrm>
            <a:off x="104056" y="1147968"/>
            <a:ext cx="6212114" cy="3416320"/>
          </a:xfrm>
          <a:prstGeom prst="rect">
            <a:avLst/>
          </a:prstGeom>
          <a:noFill/>
        </p:spPr>
        <p:txBody>
          <a:bodyPr wrap="square" rtlCol="0">
            <a:spAutoFit/>
          </a:bodyPr>
          <a:lstStyle/>
          <a:p>
            <a:r>
              <a:rPr lang="en-IE" sz="2400" b="1" dirty="0" smtClean="0">
                <a:solidFill>
                  <a:srgbClr val="FFFF00"/>
                </a:solidFill>
              </a:rPr>
              <a:t>“Lear </a:t>
            </a:r>
            <a:r>
              <a:rPr lang="en-IE" sz="2400" b="1" dirty="0">
                <a:solidFill>
                  <a:srgbClr val="FFFF00"/>
                </a:solidFill>
              </a:rPr>
              <a:t>steps down from his throne but expects everyone to continue treating him as a king. He does not see that other people will take advantage of his weakness; also that those who flatter him the most grossly are exactly those who will turn against him. When he finds that he can no longer make people obey him as they did, he falls into a rage which is perfectly in character</a:t>
            </a:r>
            <a:r>
              <a:rPr lang="en-IE" sz="2400" b="1" dirty="0" smtClean="0">
                <a:solidFill>
                  <a:srgbClr val="FFFF00"/>
                </a:solidFill>
              </a:rPr>
              <a:t>.”</a:t>
            </a:r>
            <a:endParaRPr lang="en-IE" sz="2400" b="1" dirty="0">
              <a:solidFill>
                <a:srgbClr val="FFFF00"/>
              </a:solidFill>
            </a:endParaRPr>
          </a:p>
        </p:txBody>
      </p:sp>
      <p:sp>
        <p:nvSpPr>
          <p:cNvPr id="6" name="Speech Bubble: Rectangle 5"/>
          <p:cNvSpPr/>
          <p:nvPr/>
        </p:nvSpPr>
        <p:spPr>
          <a:xfrm>
            <a:off x="6246055" y="1147968"/>
            <a:ext cx="5824025" cy="3564709"/>
          </a:xfrm>
          <a:prstGeom prst="wedgeRectCallout">
            <a:avLst>
              <a:gd name="adj1" fmla="val 490"/>
              <a:gd name="adj2" fmla="val 739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2400" b="1" dirty="0" smtClean="0"/>
              <a:t>“He </a:t>
            </a:r>
            <a:r>
              <a:rPr lang="en-IE" sz="2400" b="1" dirty="0"/>
              <a:t>has gotten rid of his kingship; free from it, how the natural genius of the man begins to show! It flashes on us as the last outbursts of some near-extinct volcano. He is old and uncertain, but a mighty man, never simply a tyrant with his power taken away. He has genius, warped and random genius, very close to madness</a:t>
            </a:r>
            <a:r>
              <a:rPr lang="en-IE" sz="2400" b="1" dirty="0" smtClean="0"/>
              <a:t>.”</a:t>
            </a:r>
            <a:endParaRPr lang="en-IE" sz="2400" b="1" dirty="0"/>
          </a:p>
        </p:txBody>
      </p:sp>
      <p:sp>
        <p:nvSpPr>
          <p:cNvPr id="7" name="TextBox 6"/>
          <p:cNvSpPr txBox="1"/>
          <p:nvPr/>
        </p:nvSpPr>
        <p:spPr>
          <a:xfrm>
            <a:off x="2574388" y="5584874"/>
            <a:ext cx="2335126" cy="523220"/>
          </a:xfrm>
          <a:prstGeom prst="rect">
            <a:avLst/>
          </a:prstGeom>
          <a:noFill/>
        </p:spPr>
        <p:txBody>
          <a:bodyPr wrap="none" rtlCol="0">
            <a:spAutoFit/>
          </a:bodyPr>
          <a:lstStyle/>
          <a:p>
            <a:r>
              <a:rPr lang="en-IE" sz="2800" b="1" u="sng" dirty="0"/>
              <a:t>George Orwell</a:t>
            </a:r>
          </a:p>
        </p:txBody>
      </p:sp>
      <p:sp>
        <p:nvSpPr>
          <p:cNvPr id="8" name="TextBox 7"/>
          <p:cNvSpPr txBox="1"/>
          <p:nvPr/>
        </p:nvSpPr>
        <p:spPr>
          <a:xfrm>
            <a:off x="7849605" y="5584874"/>
            <a:ext cx="2914259" cy="523220"/>
          </a:xfrm>
          <a:prstGeom prst="rect">
            <a:avLst/>
          </a:prstGeom>
          <a:noFill/>
        </p:spPr>
        <p:txBody>
          <a:bodyPr wrap="none" rtlCol="0">
            <a:spAutoFit/>
          </a:bodyPr>
          <a:lstStyle/>
          <a:p>
            <a:r>
              <a:rPr lang="en-IE" sz="2800" b="1" u="sng" dirty="0"/>
              <a:t>H Granville-Barker</a:t>
            </a:r>
          </a:p>
        </p:txBody>
      </p:sp>
      <p:sp>
        <p:nvSpPr>
          <p:cNvPr id="9" name="TextBox 8"/>
          <p:cNvSpPr txBox="1"/>
          <p:nvPr/>
        </p:nvSpPr>
        <p:spPr>
          <a:xfrm>
            <a:off x="4178105" y="14161"/>
            <a:ext cx="4476995" cy="523220"/>
          </a:xfrm>
          <a:prstGeom prst="rect">
            <a:avLst/>
          </a:prstGeom>
          <a:noFill/>
        </p:spPr>
        <p:txBody>
          <a:bodyPr wrap="none" rtlCol="0">
            <a:spAutoFit/>
          </a:bodyPr>
          <a:lstStyle/>
          <a:p>
            <a:r>
              <a:rPr lang="en-IE" sz="2800" b="1" dirty="0"/>
              <a:t>Thinking critically about Lear</a:t>
            </a:r>
          </a:p>
        </p:txBody>
      </p:sp>
      <p:sp>
        <p:nvSpPr>
          <p:cNvPr id="10" name="TextBox 9"/>
          <p:cNvSpPr txBox="1"/>
          <p:nvPr/>
        </p:nvSpPr>
        <p:spPr>
          <a:xfrm>
            <a:off x="3266573" y="6334780"/>
            <a:ext cx="6300058" cy="523220"/>
          </a:xfrm>
          <a:prstGeom prst="rect">
            <a:avLst/>
          </a:prstGeom>
          <a:noFill/>
        </p:spPr>
        <p:txBody>
          <a:bodyPr wrap="none" rtlCol="0">
            <a:spAutoFit/>
          </a:bodyPr>
          <a:lstStyle/>
          <a:p>
            <a:r>
              <a:rPr lang="en-IE" sz="2800" i="1" dirty="0"/>
              <a:t>Which do you agree with more, and why? </a:t>
            </a:r>
          </a:p>
        </p:txBody>
      </p:sp>
    </p:spTree>
    <p:extLst>
      <p:ext uri="{BB962C8B-B14F-4D97-AF65-F5344CB8AC3E}">
        <p14:creationId xmlns:p14="http://schemas.microsoft.com/office/powerpoint/2010/main" xmlns="" val="11347767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4805162" cy="3046988"/>
          </a:xfrm>
          <a:prstGeom prst="rect">
            <a:avLst/>
          </a:prstGeom>
          <a:noFill/>
        </p:spPr>
        <p:txBody>
          <a:bodyPr wrap="none" rtlCol="0">
            <a:spAutoFit/>
          </a:bodyPr>
          <a:lstStyle/>
          <a:p>
            <a:r>
              <a:rPr lang="en-IE" sz="2400" dirty="0"/>
              <a:t>Act 4: 7</a:t>
            </a:r>
          </a:p>
          <a:p>
            <a:endParaRPr lang="en-IE" sz="2400" dirty="0"/>
          </a:p>
          <a:p>
            <a:r>
              <a:rPr lang="en-IE" sz="2400" dirty="0"/>
              <a:t>Weeds – clothes</a:t>
            </a:r>
          </a:p>
          <a:p>
            <a:r>
              <a:rPr lang="en-IE" sz="2400" dirty="0" err="1"/>
              <a:t>I’th’sway</a:t>
            </a:r>
            <a:r>
              <a:rPr lang="en-IE" sz="2400" dirty="0"/>
              <a:t> of – under the control of</a:t>
            </a:r>
          </a:p>
          <a:p>
            <a:r>
              <a:rPr lang="en-IE" sz="2400" dirty="0"/>
              <a:t>Had not concluded all – Had not died</a:t>
            </a:r>
          </a:p>
          <a:p>
            <a:r>
              <a:rPr lang="en-IE" sz="2400" dirty="0"/>
              <a:t>Abused – tricked</a:t>
            </a:r>
          </a:p>
          <a:p>
            <a:r>
              <a:rPr lang="en-IE" sz="2400" dirty="0"/>
              <a:t>Benediction – blessing</a:t>
            </a:r>
          </a:p>
          <a:p>
            <a:r>
              <a:rPr lang="en-IE" sz="2400" dirty="0"/>
              <a:t>Fourscore – 4 x 20 = 80</a:t>
            </a:r>
          </a:p>
        </p:txBody>
      </p:sp>
    </p:spTree>
    <p:extLst>
      <p:ext uri="{BB962C8B-B14F-4D97-AF65-F5344CB8AC3E}">
        <p14:creationId xmlns:p14="http://schemas.microsoft.com/office/powerpoint/2010/main" xmlns="" val="19002334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 with web address.png"/>
          <p:cNvPicPr>
            <a:picLocks noChangeAspect="1"/>
          </p:cNvPicPr>
          <p:nvPr/>
        </p:nvPicPr>
        <p:blipFill>
          <a:blip r:embed="rId2"/>
          <a:stretch>
            <a:fillRect/>
          </a:stretch>
        </p:blipFill>
        <p:spPr>
          <a:xfrm>
            <a:off x="3487447" y="3185779"/>
            <a:ext cx="5235394" cy="3284505"/>
          </a:xfrm>
          <a:prstGeom prst="rect">
            <a:avLst/>
          </a:prstGeom>
        </p:spPr>
      </p:pic>
      <p:sp>
        <p:nvSpPr>
          <p:cNvPr id="3" name="TextBox 2"/>
          <p:cNvSpPr txBox="1"/>
          <p:nvPr/>
        </p:nvSpPr>
        <p:spPr>
          <a:xfrm>
            <a:off x="3383280" y="2130552"/>
            <a:ext cx="5897880" cy="923330"/>
          </a:xfrm>
          <a:prstGeom prst="rect">
            <a:avLst/>
          </a:prstGeom>
          <a:noFill/>
        </p:spPr>
        <p:txBody>
          <a:bodyPr wrap="square" rtlCol="0">
            <a:spAutoFit/>
          </a:bodyPr>
          <a:lstStyle/>
          <a:p>
            <a:pPr algn="ctr"/>
            <a:r>
              <a:rPr lang="en-IE" smtClean="0"/>
              <a:t>I do not own any of the images in this slide show. </a:t>
            </a:r>
          </a:p>
          <a:p>
            <a:pPr algn="ctr"/>
            <a:endParaRPr lang="en-IE" smtClean="0"/>
          </a:p>
          <a:p>
            <a:pPr algn="ctr"/>
            <a:r>
              <a:rPr lang="en-IE" smtClean="0"/>
              <a:t>For more teaching resources, check out</a:t>
            </a:r>
            <a:endParaRPr lang="en-IE"/>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TotalTime>
  <Words>583</Words>
  <Application>Microsoft Office PowerPoint</Application>
  <PresentationFormat>Custom</PresentationFormat>
  <Paragraphs>62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Manus Lenihan</dc:creator>
  <cp:lastModifiedBy>Windows User</cp:lastModifiedBy>
  <cp:revision>22</cp:revision>
  <dcterms:created xsi:type="dcterms:W3CDTF">2016-10-13T04:38:45Z</dcterms:created>
  <dcterms:modified xsi:type="dcterms:W3CDTF">2023-09-06T10:19:04Z</dcterms:modified>
</cp:coreProperties>
</file>