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66" d="100"/>
          <a:sy n="66" d="100"/>
        </p:scale>
        <p:origin x="-1301" y="-45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1BC68-5161-4406-A612-C6590B4D9A6E}" type="datetimeFigureOut">
              <a:rPr lang="en-IE" smtClean="0"/>
              <a:pPr/>
              <a:t>06/09/2023</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9DC7E-FD7D-419B-9D17-259A2039FB34}" type="slidenum">
              <a:rPr lang="en-IE" smtClean="0"/>
              <a:pPr/>
              <a:t>‹#›</a:t>
            </a:fld>
            <a:endParaRPr lang="en-IE"/>
          </a:p>
        </p:txBody>
      </p:sp>
    </p:spTree>
    <p:extLst>
      <p:ext uri="{BB962C8B-B14F-4D97-AF65-F5344CB8AC3E}">
        <p14:creationId xmlns="" xmlns:p14="http://schemas.microsoft.com/office/powerpoint/2010/main" val="1218528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 </a:t>
            </a:r>
          </a:p>
        </p:txBody>
      </p:sp>
      <p:sp>
        <p:nvSpPr>
          <p:cNvPr id="4" name="Slide Number Placeholder 3"/>
          <p:cNvSpPr>
            <a:spLocks noGrp="1"/>
          </p:cNvSpPr>
          <p:nvPr>
            <p:ph type="sldNum" sz="quarter" idx="10"/>
          </p:nvPr>
        </p:nvSpPr>
        <p:spPr/>
        <p:txBody>
          <a:bodyPr/>
          <a:lstStyle/>
          <a:p>
            <a:fld id="{93A9DC7E-FD7D-419B-9D17-259A2039FB34}" type="slidenum">
              <a:rPr lang="en-IE" smtClean="0"/>
              <a:pPr/>
              <a:t>2</a:t>
            </a:fld>
            <a:endParaRPr lang="en-IE"/>
          </a:p>
        </p:txBody>
      </p:sp>
    </p:spTree>
    <p:extLst>
      <p:ext uri="{BB962C8B-B14F-4D97-AF65-F5344CB8AC3E}">
        <p14:creationId xmlns="" xmlns:p14="http://schemas.microsoft.com/office/powerpoint/2010/main" val="141316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3515278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1410802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963951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427945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295939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556410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4257146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1264410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2211665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3301811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3EA23F2-FAF1-46A6-A630-141EF9B39135}" type="datetimeFigureOut">
              <a:rPr lang="en-IE" smtClean="0"/>
              <a:pPr/>
              <a:t>06/09/2023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3466447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A23F2-FAF1-46A6-A630-141EF9B39135}" type="datetimeFigureOut">
              <a:rPr lang="en-IE" smtClean="0"/>
              <a:pPr/>
              <a:t>06/09/2023</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F1371-2DAD-4575-98D9-83DDDD83D920}" type="slidenum">
              <a:rPr lang="en-IE" smtClean="0"/>
              <a:pPr/>
              <a:t>‹#›</a:t>
            </a:fld>
            <a:endParaRPr lang="en-IE"/>
          </a:p>
        </p:txBody>
      </p:sp>
    </p:spTree>
    <p:extLst>
      <p:ext uri="{BB962C8B-B14F-4D97-AF65-F5344CB8AC3E}">
        <p14:creationId xmlns="" xmlns:p14="http://schemas.microsoft.com/office/powerpoint/2010/main" val="573837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teaching\King Lear\pics\757104-931592_20061005_002.jpg"/>
          <p:cNvPicPr>
            <a:picLocks noChangeAspect="1" noChangeArrowheads="1"/>
          </p:cNvPicPr>
          <p:nvPr/>
        </p:nvPicPr>
        <p:blipFill>
          <a:blip r:embed="rId2"/>
          <a:srcRect/>
          <a:stretch>
            <a:fillRect/>
          </a:stretch>
        </p:blipFill>
        <p:spPr bwMode="auto">
          <a:xfrm>
            <a:off x="0" y="-850392"/>
            <a:ext cx="12192000" cy="8686800"/>
          </a:xfrm>
          <a:prstGeom prst="rect">
            <a:avLst/>
          </a:prstGeom>
          <a:noFill/>
        </p:spPr>
      </p:pic>
      <p:sp>
        <p:nvSpPr>
          <p:cNvPr id="3" name="TextBox 2"/>
          <p:cNvSpPr txBox="1"/>
          <p:nvPr/>
        </p:nvSpPr>
        <p:spPr>
          <a:xfrm>
            <a:off x="0" y="433065"/>
            <a:ext cx="6021200" cy="3631763"/>
          </a:xfrm>
          <a:prstGeom prst="rect">
            <a:avLst/>
          </a:prstGeom>
          <a:noFill/>
        </p:spPr>
        <p:txBody>
          <a:bodyPr wrap="none" rtlCol="0">
            <a:spAutoFit/>
          </a:bodyPr>
          <a:lstStyle/>
          <a:p>
            <a:r>
              <a:rPr lang="en-IE" sz="11500" dirty="0">
                <a:solidFill>
                  <a:srgbClr val="FF0000"/>
                </a:solidFill>
                <a:latin typeface="Impact" panose="020B0806030902050204" pitchFamily="34" charset="0"/>
              </a:rPr>
              <a:t>King Lear </a:t>
            </a:r>
          </a:p>
          <a:p>
            <a:r>
              <a:rPr lang="en-IE" sz="11500" dirty="0">
                <a:solidFill>
                  <a:srgbClr val="FF0000"/>
                </a:solidFill>
                <a:latin typeface="Impact" panose="020B0806030902050204" pitchFamily="34" charset="0"/>
              </a:rPr>
              <a:t>Act 5</a:t>
            </a:r>
          </a:p>
        </p:txBody>
      </p:sp>
    </p:spTree>
    <p:extLst>
      <p:ext uri="{BB962C8B-B14F-4D97-AF65-F5344CB8AC3E}">
        <p14:creationId xmlns="" xmlns:p14="http://schemas.microsoft.com/office/powerpoint/2010/main" val="4189574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23137" y="0"/>
            <a:ext cx="2396358" cy="923330"/>
          </a:xfrm>
          <a:prstGeom prst="rect">
            <a:avLst/>
          </a:prstGeom>
          <a:noFill/>
        </p:spPr>
        <p:txBody>
          <a:bodyPr wrap="square" rtlCol="0">
            <a:spAutoFit/>
          </a:bodyPr>
          <a:lstStyle/>
          <a:p>
            <a:r>
              <a:rPr lang="en-IE" sz="3600" b="1" dirty="0"/>
              <a:t>The Battle</a:t>
            </a:r>
          </a:p>
          <a:p>
            <a:endParaRPr lang="en-IE" dirty="0"/>
          </a:p>
        </p:txBody>
      </p:sp>
      <p:sp>
        <p:nvSpPr>
          <p:cNvPr id="3" name="TextBox 2"/>
          <p:cNvSpPr txBox="1"/>
          <p:nvPr/>
        </p:nvSpPr>
        <p:spPr>
          <a:xfrm>
            <a:off x="0" y="342598"/>
            <a:ext cx="4020207" cy="3816429"/>
          </a:xfrm>
          <a:prstGeom prst="rect">
            <a:avLst/>
          </a:prstGeom>
          <a:noFill/>
        </p:spPr>
        <p:txBody>
          <a:bodyPr wrap="square" rtlCol="0">
            <a:spAutoFit/>
          </a:bodyPr>
          <a:lstStyle/>
          <a:p>
            <a:pPr marL="457200" indent="-457200">
              <a:buFont typeface="Arial" panose="020B0604020202020204" pitchFamily="34" charset="0"/>
              <a:buChar char="•"/>
            </a:pPr>
            <a:r>
              <a:rPr lang="en-IE" sz="2800" dirty="0"/>
              <a:t>A French army</a:t>
            </a:r>
          </a:p>
          <a:p>
            <a:pPr marL="457200" indent="-457200">
              <a:buFont typeface="Arial" panose="020B0604020202020204" pitchFamily="34" charset="0"/>
              <a:buChar char="•"/>
            </a:pPr>
            <a:r>
              <a:rPr lang="en-IE" sz="2800" dirty="0"/>
              <a:t>Kent</a:t>
            </a:r>
          </a:p>
          <a:p>
            <a:pPr marL="457200" indent="-457200">
              <a:buFont typeface="Arial" panose="020B0604020202020204" pitchFamily="34" charset="0"/>
              <a:buChar char="•"/>
            </a:pPr>
            <a:r>
              <a:rPr lang="en-IE" sz="2800" dirty="0" err="1"/>
              <a:t>Cordelia</a:t>
            </a:r>
            <a:endParaRPr lang="en-IE" sz="2800" dirty="0"/>
          </a:p>
          <a:p>
            <a:pPr marL="457200" indent="-457200">
              <a:buFont typeface="Arial" panose="020B0604020202020204" pitchFamily="34" charset="0"/>
              <a:buChar char="•"/>
            </a:pPr>
            <a:r>
              <a:rPr lang="en-IE" sz="2800" dirty="0"/>
              <a:t>Edgar</a:t>
            </a:r>
          </a:p>
          <a:p>
            <a:pPr marL="457200" indent="-457200">
              <a:buFont typeface="Arial" panose="020B0604020202020204" pitchFamily="34" charset="0"/>
              <a:buChar char="•"/>
            </a:pPr>
            <a:r>
              <a:rPr lang="en-IE" sz="2800" dirty="0"/>
              <a:t>Some of Lear’s knights</a:t>
            </a:r>
          </a:p>
          <a:p>
            <a:pPr marL="457200" indent="-457200">
              <a:buFont typeface="Arial" panose="020B0604020202020204" pitchFamily="34" charset="0"/>
              <a:buChar char="•"/>
            </a:pPr>
            <a:r>
              <a:rPr lang="en-IE" sz="2800" dirty="0"/>
              <a:t>The Fool (?)</a:t>
            </a:r>
          </a:p>
          <a:p>
            <a:pPr marL="457200" indent="-457200">
              <a:buFont typeface="Arial" panose="020B0604020202020204" pitchFamily="34" charset="0"/>
              <a:buChar char="•"/>
            </a:pPr>
            <a:r>
              <a:rPr lang="en-IE" sz="2800" dirty="0"/>
              <a:t>Lear </a:t>
            </a:r>
          </a:p>
          <a:p>
            <a:pPr marL="457200" indent="-457200">
              <a:buFont typeface="Arial" panose="020B0604020202020204" pitchFamily="34" charset="0"/>
              <a:buChar char="•"/>
            </a:pPr>
            <a:r>
              <a:rPr lang="en-IE" sz="2800" dirty="0"/>
              <a:t>Gloucester</a:t>
            </a:r>
          </a:p>
          <a:p>
            <a:endParaRPr lang="en-IE" dirty="0"/>
          </a:p>
        </p:txBody>
      </p:sp>
      <p:sp>
        <p:nvSpPr>
          <p:cNvPr id="4" name="TextBox 3"/>
          <p:cNvSpPr txBox="1"/>
          <p:nvPr/>
        </p:nvSpPr>
        <p:spPr>
          <a:xfrm>
            <a:off x="8535026" y="1122086"/>
            <a:ext cx="3353552" cy="2677656"/>
          </a:xfrm>
          <a:prstGeom prst="rect">
            <a:avLst/>
          </a:prstGeom>
          <a:noFill/>
        </p:spPr>
        <p:txBody>
          <a:bodyPr wrap="square" rtlCol="0">
            <a:spAutoFit/>
          </a:bodyPr>
          <a:lstStyle/>
          <a:p>
            <a:pPr marL="457200" indent="-457200">
              <a:buFont typeface="Arial" panose="020B0604020202020204" pitchFamily="34" charset="0"/>
              <a:buChar char="•"/>
            </a:pPr>
            <a:r>
              <a:rPr lang="en-IE" sz="2800" dirty="0"/>
              <a:t>Regan</a:t>
            </a:r>
          </a:p>
          <a:p>
            <a:pPr marL="457200" indent="-457200">
              <a:buFont typeface="Arial" panose="020B0604020202020204" pitchFamily="34" charset="0"/>
              <a:buChar char="•"/>
            </a:pPr>
            <a:r>
              <a:rPr lang="en-IE" sz="2800" dirty="0" err="1"/>
              <a:t>Goneril</a:t>
            </a:r>
            <a:endParaRPr lang="en-IE" sz="2800" dirty="0"/>
          </a:p>
          <a:p>
            <a:pPr marL="457200" indent="-457200">
              <a:buFont typeface="Arial" panose="020B0604020202020204" pitchFamily="34" charset="0"/>
              <a:buChar char="•"/>
            </a:pPr>
            <a:r>
              <a:rPr lang="en-IE" sz="2800" dirty="0"/>
              <a:t>Albany</a:t>
            </a:r>
          </a:p>
          <a:p>
            <a:pPr marL="457200" indent="-457200">
              <a:buFont typeface="Arial" panose="020B0604020202020204" pitchFamily="34" charset="0"/>
              <a:buChar char="•"/>
            </a:pPr>
            <a:r>
              <a:rPr lang="en-IE" sz="2800" dirty="0"/>
              <a:t>Albany’s army</a:t>
            </a:r>
          </a:p>
          <a:p>
            <a:pPr marL="457200" indent="-457200">
              <a:buFont typeface="Arial" panose="020B0604020202020204" pitchFamily="34" charset="0"/>
              <a:buChar char="•"/>
            </a:pPr>
            <a:r>
              <a:rPr lang="en-IE" sz="2800" dirty="0"/>
              <a:t>Edmund</a:t>
            </a:r>
          </a:p>
          <a:p>
            <a:pPr marL="457200" indent="-457200">
              <a:buFont typeface="Arial" panose="020B0604020202020204" pitchFamily="34" charset="0"/>
              <a:buChar char="•"/>
            </a:pPr>
            <a:r>
              <a:rPr lang="en-IE" sz="2800" dirty="0"/>
              <a:t>Cornwall’s army</a:t>
            </a:r>
          </a:p>
        </p:txBody>
      </p:sp>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130566" y="1122086"/>
            <a:ext cx="4381500" cy="2771775"/>
          </a:xfrm>
          <a:prstGeom prst="rect">
            <a:avLst/>
          </a:prstGeom>
        </p:spPr>
      </p:pic>
      <p:sp>
        <p:nvSpPr>
          <p:cNvPr id="6" name="TextBox 5"/>
          <p:cNvSpPr txBox="1"/>
          <p:nvPr/>
        </p:nvSpPr>
        <p:spPr>
          <a:xfrm>
            <a:off x="378470" y="4197236"/>
            <a:ext cx="11798294" cy="523220"/>
          </a:xfrm>
          <a:prstGeom prst="rect">
            <a:avLst/>
          </a:prstGeom>
          <a:noFill/>
        </p:spPr>
        <p:txBody>
          <a:bodyPr wrap="none" rtlCol="0">
            <a:spAutoFit/>
          </a:bodyPr>
          <a:lstStyle/>
          <a:p>
            <a:r>
              <a:rPr lang="en-IE" sz="2800" dirty="0"/>
              <a:t>Edgar took from Oswald’s body a letter proving that </a:t>
            </a:r>
            <a:r>
              <a:rPr lang="en-IE" sz="2800" dirty="0" err="1"/>
              <a:t>Goneril</a:t>
            </a:r>
            <a:r>
              <a:rPr lang="en-IE" sz="2800" dirty="0"/>
              <a:t> plans to kill Albany. </a:t>
            </a:r>
          </a:p>
        </p:txBody>
      </p:sp>
      <p:sp>
        <p:nvSpPr>
          <p:cNvPr id="7" name="TextBox 6"/>
          <p:cNvSpPr txBox="1"/>
          <p:nvPr/>
        </p:nvSpPr>
        <p:spPr>
          <a:xfrm>
            <a:off x="45777" y="4796873"/>
            <a:ext cx="6275539" cy="1815882"/>
          </a:xfrm>
          <a:prstGeom prst="rect">
            <a:avLst/>
          </a:prstGeom>
          <a:noFill/>
        </p:spPr>
        <p:txBody>
          <a:bodyPr wrap="square" rtlCol="0">
            <a:spAutoFit/>
          </a:bodyPr>
          <a:lstStyle/>
          <a:p>
            <a:r>
              <a:rPr lang="en-IE" sz="2800" b="1" u="sng" dirty="0"/>
              <a:t>Vocab: </a:t>
            </a:r>
          </a:p>
          <a:p>
            <a:pPr marL="342900" indent="-342900">
              <a:buFont typeface="Arial" panose="020B0604020202020204" pitchFamily="34" charset="0"/>
              <a:buChar char="•"/>
            </a:pPr>
            <a:r>
              <a:rPr lang="en-IE" sz="2800" dirty="0"/>
              <a:t>Alteration and self-reproving – changing his mind</a:t>
            </a:r>
          </a:p>
          <a:p>
            <a:pPr marL="342900" indent="-342900">
              <a:buFont typeface="Arial" panose="020B0604020202020204" pitchFamily="34" charset="0"/>
              <a:buChar char="•"/>
            </a:pPr>
            <a:r>
              <a:rPr lang="en-IE" sz="2800" dirty="0"/>
              <a:t>In honoured love – I love her as a friend</a:t>
            </a:r>
          </a:p>
        </p:txBody>
      </p:sp>
      <p:sp>
        <p:nvSpPr>
          <p:cNvPr id="8" name="TextBox 7"/>
          <p:cNvSpPr txBox="1"/>
          <p:nvPr/>
        </p:nvSpPr>
        <p:spPr>
          <a:xfrm>
            <a:off x="6488172" y="5117950"/>
            <a:ext cx="5688592" cy="1661993"/>
          </a:xfrm>
          <a:prstGeom prst="rect">
            <a:avLst/>
          </a:prstGeom>
          <a:noFill/>
        </p:spPr>
        <p:txBody>
          <a:bodyPr wrap="square" rtlCol="0">
            <a:spAutoFit/>
          </a:bodyPr>
          <a:lstStyle/>
          <a:p>
            <a:pPr marL="342900" indent="-342900">
              <a:buFont typeface="Arial" panose="020B0604020202020204" pitchFamily="34" charset="0"/>
              <a:buChar char="•"/>
            </a:pPr>
            <a:r>
              <a:rPr lang="en-IE" sz="2800" dirty="0"/>
              <a:t>I know the riddle – I see what you’re trying to do</a:t>
            </a:r>
          </a:p>
          <a:p>
            <a:pPr marL="342900" indent="-342900">
              <a:buFont typeface="Arial" panose="020B0604020202020204" pitchFamily="34" charset="0"/>
              <a:buChar char="•"/>
            </a:pPr>
            <a:r>
              <a:rPr lang="en-IE" sz="2800" dirty="0" err="1"/>
              <a:t>Ta’en</a:t>
            </a:r>
            <a:r>
              <a:rPr lang="en-IE" sz="2800" dirty="0"/>
              <a:t> – taken prisoner</a:t>
            </a:r>
          </a:p>
          <a:p>
            <a:endParaRPr lang="en-IE" dirty="0"/>
          </a:p>
        </p:txBody>
      </p:sp>
    </p:spTree>
    <p:extLst>
      <p:ext uri="{BB962C8B-B14F-4D97-AF65-F5344CB8AC3E}">
        <p14:creationId xmlns="" xmlns:p14="http://schemas.microsoft.com/office/powerpoint/2010/main" val="89206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8492" y="299545"/>
            <a:ext cx="11603678" cy="3908762"/>
          </a:xfrm>
          <a:prstGeom prst="rect">
            <a:avLst/>
          </a:prstGeom>
          <a:noFill/>
        </p:spPr>
        <p:txBody>
          <a:bodyPr wrap="square" rtlCol="0">
            <a:spAutoFit/>
          </a:bodyPr>
          <a:lstStyle/>
          <a:p>
            <a:r>
              <a:rPr lang="en-IE" sz="3200" b="1" dirty="0"/>
              <a:t>“Lear tries to be strong and full of authority through his position as king and father. However, he only wins the admiration of the audience through suffering and being reduced to misery.”</a:t>
            </a:r>
          </a:p>
          <a:p>
            <a:endParaRPr lang="en-IE" sz="3200" b="1" dirty="0"/>
          </a:p>
          <a:p>
            <a:r>
              <a:rPr lang="en-IE" sz="3200" dirty="0"/>
              <a:t>Write 2 paragraphs agreeing or disagreeing with this statement. </a:t>
            </a:r>
          </a:p>
          <a:p>
            <a:r>
              <a:rPr lang="en-IE" sz="3200" dirty="0"/>
              <a:t>Write on an </a:t>
            </a:r>
            <a:r>
              <a:rPr lang="en-IE" sz="3200" b="1" u="sng" dirty="0"/>
              <a:t>a4 page</a:t>
            </a:r>
            <a:r>
              <a:rPr lang="en-IE" sz="3200" dirty="0"/>
              <a:t> so that you can hand it up. </a:t>
            </a:r>
          </a:p>
          <a:p>
            <a:r>
              <a:rPr lang="en-IE" sz="3200" dirty="0"/>
              <a:t>Include 2 or 3 quotes from the text to back up your point. </a:t>
            </a:r>
          </a:p>
          <a:p>
            <a:endParaRPr lang="en-IE" sz="2400" dirty="0"/>
          </a:p>
        </p:txBody>
      </p:sp>
    </p:spTree>
    <p:extLst>
      <p:ext uri="{BB962C8B-B14F-4D97-AF65-F5344CB8AC3E}">
        <p14:creationId xmlns="" xmlns:p14="http://schemas.microsoft.com/office/powerpoint/2010/main" val="3093501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84775"/>
            <a:ext cx="7866993" cy="3416320"/>
          </a:xfrm>
          <a:prstGeom prst="rect">
            <a:avLst/>
          </a:prstGeom>
          <a:noFill/>
        </p:spPr>
        <p:txBody>
          <a:bodyPr wrap="square" rtlCol="0">
            <a:spAutoFit/>
          </a:bodyPr>
          <a:lstStyle/>
          <a:p>
            <a:r>
              <a:rPr lang="en-IE" sz="2400" b="1" dirty="0"/>
              <a:t>Gilded butterflies – people in fancy clothes</a:t>
            </a:r>
          </a:p>
          <a:p>
            <a:r>
              <a:rPr lang="en-IE" sz="2400" b="1" dirty="0"/>
              <a:t>Brand – burning torch</a:t>
            </a:r>
          </a:p>
          <a:p>
            <a:r>
              <a:rPr lang="en-IE" sz="2400" b="1" dirty="0"/>
              <a:t>Thrive by other means – find a different job</a:t>
            </a:r>
          </a:p>
          <a:p>
            <a:r>
              <a:rPr lang="en-IE" sz="2400" b="1" dirty="0"/>
              <a:t>The opposites of this day’s strife – our enemies in this battle</a:t>
            </a:r>
          </a:p>
          <a:p>
            <a:r>
              <a:rPr lang="en-IE" sz="2400" b="1" dirty="0"/>
              <a:t>Ere – before</a:t>
            </a:r>
          </a:p>
          <a:p>
            <a:r>
              <a:rPr lang="en-IE" sz="2400" b="1" dirty="0"/>
              <a:t>In thy attaint – with you</a:t>
            </a:r>
          </a:p>
          <a:p>
            <a:r>
              <a:rPr lang="en-IE" sz="2400" b="1" dirty="0"/>
              <a:t>Herald – messenger</a:t>
            </a:r>
          </a:p>
          <a:p>
            <a:r>
              <a:rPr lang="en-IE" sz="2400" b="1" dirty="0" err="1"/>
              <a:t>Maugre</a:t>
            </a:r>
            <a:r>
              <a:rPr lang="en-IE" sz="2400" b="1" dirty="0"/>
              <a:t> – despite</a:t>
            </a:r>
          </a:p>
          <a:p>
            <a:r>
              <a:rPr lang="en-IE" sz="2400" b="1" dirty="0"/>
              <a:t>Cozened and beguiled – fooled</a:t>
            </a:r>
          </a:p>
        </p:txBody>
      </p:sp>
      <p:sp>
        <p:nvSpPr>
          <p:cNvPr id="3" name="TextBox 2"/>
          <p:cNvSpPr txBox="1"/>
          <p:nvPr/>
        </p:nvSpPr>
        <p:spPr>
          <a:xfrm>
            <a:off x="0" y="0"/>
            <a:ext cx="5610960" cy="584775"/>
          </a:xfrm>
          <a:prstGeom prst="rect">
            <a:avLst/>
          </a:prstGeom>
          <a:noFill/>
        </p:spPr>
        <p:txBody>
          <a:bodyPr wrap="none" rtlCol="0">
            <a:spAutoFit/>
          </a:bodyPr>
          <a:lstStyle/>
          <a:p>
            <a:r>
              <a:rPr lang="en-IE" sz="3200" b="1" u="sng" dirty="0"/>
              <a:t>Act 5, scene 3: take down vocab</a:t>
            </a:r>
          </a:p>
        </p:txBody>
      </p:sp>
      <p:sp>
        <p:nvSpPr>
          <p:cNvPr id="4" name="TextBox 3"/>
          <p:cNvSpPr txBox="1"/>
          <p:nvPr/>
        </p:nvSpPr>
        <p:spPr>
          <a:xfrm>
            <a:off x="9671541" y="0"/>
            <a:ext cx="1740861" cy="6463308"/>
          </a:xfrm>
          <a:prstGeom prst="rect">
            <a:avLst/>
          </a:prstGeom>
          <a:noFill/>
        </p:spPr>
        <p:txBody>
          <a:bodyPr wrap="none" rtlCol="0">
            <a:spAutoFit/>
          </a:bodyPr>
          <a:lstStyle/>
          <a:p>
            <a:r>
              <a:rPr lang="en-IE" sz="3600" u="sng" dirty="0"/>
              <a:t>Cast</a:t>
            </a:r>
          </a:p>
          <a:p>
            <a:r>
              <a:rPr lang="en-IE" sz="3600" dirty="0"/>
              <a:t>Lear</a:t>
            </a:r>
          </a:p>
          <a:p>
            <a:r>
              <a:rPr lang="en-IE" sz="3600" dirty="0" err="1"/>
              <a:t>Cordelia</a:t>
            </a:r>
            <a:endParaRPr lang="en-IE" sz="3600" dirty="0"/>
          </a:p>
          <a:p>
            <a:r>
              <a:rPr lang="en-IE" sz="3600" dirty="0"/>
              <a:t>Kent</a:t>
            </a:r>
          </a:p>
          <a:p>
            <a:r>
              <a:rPr lang="en-IE" sz="3600" dirty="0"/>
              <a:t>Edgar</a:t>
            </a:r>
          </a:p>
          <a:p>
            <a:endParaRPr lang="en-IE" sz="3600" dirty="0"/>
          </a:p>
          <a:p>
            <a:r>
              <a:rPr lang="en-IE" sz="3600" dirty="0"/>
              <a:t>Albany</a:t>
            </a:r>
          </a:p>
          <a:p>
            <a:endParaRPr lang="en-IE" sz="3600" dirty="0"/>
          </a:p>
          <a:p>
            <a:r>
              <a:rPr lang="en-IE" sz="3600" dirty="0"/>
              <a:t>Edmund</a:t>
            </a:r>
          </a:p>
          <a:p>
            <a:r>
              <a:rPr lang="en-IE" sz="3600" dirty="0" err="1"/>
              <a:t>Goneril</a:t>
            </a:r>
            <a:endParaRPr lang="en-IE" sz="3600" dirty="0"/>
          </a:p>
          <a:p>
            <a:r>
              <a:rPr lang="en-IE" sz="3600" dirty="0"/>
              <a:t>Regan</a:t>
            </a:r>
          </a:p>
          <a:p>
            <a:endParaRPr lang="en-IE" dirty="0"/>
          </a:p>
        </p:txBody>
      </p:sp>
    </p:spTree>
    <p:extLst>
      <p:ext uri="{BB962C8B-B14F-4D97-AF65-F5344CB8AC3E}">
        <p14:creationId xmlns="" xmlns:p14="http://schemas.microsoft.com/office/powerpoint/2010/main" val="40888611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79687"/>
            <a:ext cx="12192000" cy="4524315"/>
          </a:xfrm>
          <a:prstGeom prst="rect">
            <a:avLst/>
          </a:prstGeom>
          <a:noFill/>
        </p:spPr>
        <p:txBody>
          <a:bodyPr wrap="square" rtlCol="0">
            <a:spAutoFit/>
          </a:bodyPr>
          <a:lstStyle/>
          <a:p>
            <a:pPr marL="571500" indent="-571500">
              <a:buFont typeface="Arial" panose="020B0604020202020204" pitchFamily="34" charset="0"/>
              <a:buChar char="•"/>
            </a:pPr>
            <a:r>
              <a:rPr lang="en-IE" sz="3600" b="1" dirty="0"/>
              <a:t>Act 5 Scene 3 is full of dramatic turn-arounds. </a:t>
            </a:r>
          </a:p>
          <a:p>
            <a:pPr marL="571500" indent="-571500">
              <a:buFont typeface="Arial" panose="020B0604020202020204" pitchFamily="34" charset="0"/>
              <a:buChar char="•"/>
            </a:pPr>
            <a:r>
              <a:rPr lang="en-IE" sz="3600" b="1" dirty="0"/>
              <a:t>At the start of the scene it looks as though </a:t>
            </a:r>
            <a:r>
              <a:rPr lang="en-IE" sz="3600" b="1" dirty="0" err="1"/>
              <a:t>Goneril</a:t>
            </a:r>
            <a:r>
              <a:rPr lang="en-IE" sz="3600" b="1" dirty="0"/>
              <a:t>, Regan and Edmund have completely won.</a:t>
            </a:r>
          </a:p>
          <a:p>
            <a:pPr marL="571500" indent="-571500">
              <a:buFont typeface="Arial" panose="020B0604020202020204" pitchFamily="34" charset="0"/>
              <a:buChar char="•"/>
            </a:pPr>
            <a:r>
              <a:rPr lang="en-IE" sz="3600" b="1" dirty="0"/>
              <a:t>Then Albany and Edgar challenge Edmund, and </a:t>
            </a:r>
            <a:r>
              <a:rPr lang="en-IE" sz="3600" b="1" dirty="0" err="1"/>
              <a:t>Goneril</a:t>
            </a:r>
            <a:r>
              <a:rPr lang="en-IE" sz="3600" b="1" dirty="0"/>
              <a:t> and Regan’s rivalry reaches new levels of deadliness. </a:t>
            </a:r>
          </a:p>
          <a:p>
            <a:pPr marL="571500" indent="-571500">
              <a:buFont typeface="Arial" panose="020B0604020202020204" pitchFamily="34" charset="0"/>
              <a:buChar char="•"/>
            </a:pPr>
            <a:r>
              <a:rPr lang="en-IE" sz="3600" b="1" dirty="0"/>
              <a:t>Just when things are looking good for Lear and his friends, a tragic </a:t>
            </a:r>
            <a:r>
              <a:rPr lang="en-IE" sz="3600" b="1" dirty="0" smtClean="0"/>
              <a:t>and avoidable death </a:t>
            </a:r>
            <a:r>
              <a:rPr lang="en-IE" sz="3600" b="1" dirty="0"/>
              <a:t>adds a bitter note to the play’s ending. </a:t>
            </a:r>
          </a:p>
        </p:txBody>
      </p:sp>
      <p:sp>
        <p:nvSpPr>
          <p:cNvPr id="3" name="TextBox 2"/>
          <p:cNvSpPr txBox="1"/>
          <p:nvPr/>
        </p:nvSpPr>
        <p:spPr>
          <a:xfrm>
            <a:off x="2222938" y="283779"/>
            <a:ext cx="6186245" cy="707886"/>
          </a:xfrm>
          <a:prstGeom prst="rect">
            <a:avLst/>
          </a:prstGeom>
          <a:noFill/>
        </p:spPr>
        <p:txBody>
          <a:bodyPr wrap="none" rtlCol="0">
            <a:spAutoFit/>
          </a:bodyPr>
          <a:lstStyle/>
          <a:p>
            <a:r>
              <a:rPr lang="en-IE" sz="4000" b="1" u="sng" dirty="0" smtClean="0"/>
              <a:t>Reflecting on the final scene</a:t>
            </a:r>
            <a:endParaRPr lang="en-IE" sz="4000" b="1" u="sng" dirty="0"/>
          </a:p>
        </p:txBody>
      </p:sp>
    </p:spTree>
    <p:extLst>
      <p:ext uri="{BB962C8B-B14F-4D97-AF65-F5344CB8AC3E}">
        <p14:creationId xmlns="" xmlns:p14="http://schemas.microsoft.com/office/powerpoint/2010/main" val="1738996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29" y="929390"/>
            <a:ext cx="8966445" cy="2062103"/>
          </a:xfrm>
          <a:prstGeom prst="rect">
            <a:avLst/>
          </a:prstGeom>
          <a:noFill/>
        </p:spPr>
        <p:txBody>
          <a:bodyPr wrap="square" rtlCol="0">
            <a:spAutoFit/>
          </a:bodyPr>
          <a:lstStyle/>
          <a:p>
            <a:r>
              <a:rPr lang="en-IE" sz="3200" b="1" u="sng" dirty="0" smtClean="0"/>
              <a:t>Homework: </a:t>
            </a:r>
          </a:p>
          <a:p>
            <a:endParaRPr lang="en-IE" sz="3200" b="1" dirty="0"/>
          </a:p>
          <a:p>
            <a:r>
              <a:rPr lang="en-IE" sz="3200" b="1" dirty="0" smtClean="0"/>
              <a:t>Does King Lear have a happy ending or a sad ending? Explain your answer. </a:t>
            </a:r>
            <a:endParaRPr lang="en-IE" sz="3200" b="1" dirty="0"/>
          </a:p>
        </p:txBody>
      </p:sp>
    </p:spTree>
    <p:extLst>
      <p:ext uri="{BB962C8B-B14F-4D97-AF65-F5344CB8AC3E}">
        <p14:creationId xmlns="" xmlns:p14="http://schemas.microsoft.com/office/powerpoint/2010/main" val="846816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 with web address.png"/>
          <p:cNvPicPr>
            <a:picLocks noChangeAspect="1"/>
          </p:cNvPicPr>
          <p:nvPr/>
        </p:nvPicPr>
        <p:blipFill>
          <a:blip r:embed="rId2"/>
          <a:stretch>
            <a:fillRect/>
          </a:stretch>
        </p:blipFill>
        <p:spPr>
          <a:xfrm>
            <a:off x="3487447" y="3185779"/>
            <a:ext cx="5235394" cy="3284505"/>
          </a:xfrm>
          <a:prstGeom prst="rect">
            <a:avLst/>
          </a:prstGeom>
        </p:spPr>
      </p:pic>
      <p:sp>
        <p:nvSpPr>
          <p:cNvPr id="3" name="TextBox 2"/>
          <p:cNvSpPr txBox="1"/>
          <p:nvPr/>
        </p:nvSpPr>
        <p:spPr>
          <a:xfrm>
            <a:off x="3383280" y="2130552"/>
            <a:ext cx="5897880" cy="923330"/>
          </a:xfrm>
          <a:prstGeom prst="rect">
            <a:avLst/>
          </a:prstGeom>
          <a:noFill/>
        </p:spPr>
        <p:txBody>
          <a:bodyPr wrap="square" rtlCol="0">
            <a:spAutoFit/>
          </a:bodyPr>
          <a:lstStyle/>
          <a:p>
            <a:pPr algn="ctr"/>
            <a:r>
              <a:rPr lang="en-IE" smtClean="0"/>
              <a:t>I do not own any of the images in this slide show. </a:t>
            </a:r>
          </a:p>
          <a:p>
            <a:pPr algn="ctr"/>
            <a:endParaRPr lang="en-IE" smtClean="0"/>
          </a:p>
          <a:p>
            <a:pPr algn="ctr"/>
            <a:r>
              <a:rPr lang="en-IE" smtClean="0"/>
              <a:t>For more teaching resources, check out</a:t>
            </a:r>
            <a:endParaRPr lang="en-I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340</Words>
  <Application>Microsoft Office PowerPoint</Application>
  <PresentationFormat>Custom</PresentationFormat>
  <Paragraphs>62</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SSI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Lenihan</dc:creator>
  <cp:lastModifiedBy>Windows User</cp:lastModifiedBy>
  <cp:revision>16</cp:revision>
  <dcterms:created xsi:type="dcterms:W3CDTF">2016-10-18T12:40:22Z</dcterms:created>
  <dcterms:modified xsi:type="dcterms:W3CDTF">2023-09-06T10:26:42Z</dcterms:modified>
</cp:coreProperties>
</file>