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2" d="100"/>
          <a:sy n="42" d="100"/>
        </p:scale>
        <p:origin x="1507" y="53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518A7-1F5A-4AD3-AC83-F4CFB0B15C1D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24F7A-35A1-4661-BE9E-675148D9FA5A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433878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24F7A-35A1-4661-BE9E-675148D9FA5A}" type="slidenum">
              <a:rPr lang="en-IE" smtClean="0"/>
              <a:pPr/>
              <a:t>1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2243036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08531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570299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585933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664050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71221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424707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335286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750626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22105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16610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58373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BD40E-452C-4431-8C9A-19CC1F460C25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E274A-79FF-4196-89EE-C164663F676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63212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0653" y="98474"/>
            <a:ext cx="45616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400" dirty="0">
                <a:latin typeface="Cooper Black" panose="0208090404030B020404" pitchFamily="18" charset="0"/>
              </a:rPr>
              <a:t>Duty &amp; Loyalty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045336"/>
            <a:ext cx="1219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Shakespeare’s world had a </a:t>
            </a:r>
            <a:r>
              <a:rPr lang="en-IE" sz="2800" b="1" dirty="0"/>
              <a:t>strict social order </a:t>
            </a:r>
            <a:r>
              <a:rPr lang="en-IE" sz="2800" dirty="0"/>
              <a:t>supposedly created by God. Loyalty to those higher up the social ladder was seen as a very good thing.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In the opening scene we see a </a:t>
            </a:r>
            <a:r>
              <a:rPr lang="en-IE" sz="2800" b="1" dirty="0" err="1"/>
              <a:t>pretense</a:t>
            </a:r>
            <a:r>
              <a:rPr lang="en-IE" sz="2800" dirty="0"/>
              <a:t> at duty and loyalty from Goneril and Regan. But this is </a:t>
            </a:r>
            <a:r>
              <a:rPr lang="en-IE" sz="2800" b="1" dirty="0"/>
              <a:t>hypocritical </a:t>
            </a:r>
            <a:r>
              <a:rPr lang="en-IE" sz="2800" dirty="0"/>
              <a:t>(false).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Four characters show true loyalty and do their duty: </a:t>
            </a:r>
            <a:r>
              <a:rPr lang="en-IE" sz="2800" b="1" dirty="0"/>
              <a:t>Edgar</a:t>
            </a:r>
            <a:r>
              <a:rPr lang="en-IE" sz="2800" dirty="0"/>
              <a:t> is loyal to Gloucester, and </a:t>
            </a:r>
            <a:r>
              <a:rPr lang="en-IE" sz="2800" b="1" dirty="0"/>
              <a:t>Cordelia</a:t>
            </a:r>
            <a:r>
              <a:rPr lang="en-IE" sz="2800" dirty="0"/>
              <a:t>, </a:t>
            </a:r>
            <a:r>
              <a:rPr lang="en-IE" sz="2800" b="1" dirty="0"/>
              <a:t>Kent</a:t>
            </a:r>
            <a:r>
              <a:rPr lang="en-IE" sz="2800" dirty="0"/>
              <a:t> and </a:t>
            </a:r>
            <a:r>
              <a:rPr lang="en-IE" sz="2800" b="1" dirty="0"/>
              <a:t>the Fool </a:t>
            </a:r>
            <a:r>
              <a:rPr lang="en-IE" sz="2800" dirty="0"/>
              <a:t>are loyal to Lear.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The </a:t>
            </a:r>
            <a:r>
              <a:rPr lang="en-IE" sz="2800" b="1" dirty="0"/>
              <a:t>irony</a:t>
            </a:r>
            <a:r>
              <a:rPr lang="en-IE" sz="2800" dirty="0"/>
              <a:t> of the situation is that </a:t>
            </a:r>
            <a:r>
              <a:rPr lang="en-IE" sz="2800" dirty="0" smtClean="0"/>
              <a:t>all four were seen as disloyal traitors. </a:t>
            </a:r>
            <a:endParaRPr lang="en-I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Oswald does his duty, even when it is </a:t>
            </a:r>
            <a:r>
              <a:rPr lang="en-IE" sz="2800" dirty="0" smtClean="0"/>
              <a:t>evil, and he ends up dead.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 smtClean="0"/>
              <a:t>Cornwall </a:t>
            </a:r>
            <a:r>
              <a:rPr lang="en-IE" sz="2800" dirty="0"/>
              <a:t>is killed by a servant who refuses to support his master’s evil </a:t>
            </a:r>
            <a:r>
              <a:rPr lang="en-IE" sz="2800" dirty="0" smtClean="0"/>
              <a:t>actions</a:t>
            </a:r>
            <a:endParaRPr lang="en-I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 dirty="0"/>
          </a:p>
        </p:txBody>
      </p:sp>
    </p:spTree>
    <p:extLst>
      <p:ext uri="{BB962C8B-B14F-4D97-AF65-F5344CB8AC3E}">
        <p14:creationId xmlns="" xmlns:p14="http://schemas.microsoft.com/office/powerpoint/2010/main" val="36587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288505" y="2598821"/>
            <a:ext cx="4796590" cy="3962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6240379" y="542142"/>
            <a:ext cx="5165557" cy="16683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Box 1"/>
          <p:cNvSpPr txBox="1"/>
          <p:nvPr/>
        </p:nvSpPr>
        <p:spPr>
          <a:xfrm>
            <a:off x="264136" y="2598821"/>
            <a:ext cx="5570807" cy="19389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IE" sz="2000" dirty="0"/>
              <a:t>Kent to Lear (1:1)</a:t>
            </a:r>
          </a:p>
          <a:p>
            <a:r>
              <a:rPr lang="en-IE" sz="2000" i="1" dirty="0"/>
              <a:t>(When Lear banishes Kent)</a:t>
            </a:r>
          </a:p>
          <a:p>
            <a:endParaRPr lang="en-IE" sz="2000" dirty="0"/>
          </a:p>
          <a:p>
            <a:r>
              <a:rPr lang="en-IE" sz="2000" b="1" dirty="0"/>
              <a:t>“My life I never held but as a pawn</a:t>
            </a:r>
            <a:br>
              <a:rPr lang="en-IE" sz="2000" b="1" dirty="0"/>
            </a:br>
            <a:r>
              <a:rPr lang="en-IE" sz="2000" b="1" dirty="0"/>
              <a:t>To wage against thy enemies; nor fear to lose it,</a:t>
            </a:r>
            <a:br>
              <a:rPr lang="en-IE" sz="2000" b="1" dirty="0"/>
            </a:br>
            <a:r>
              <a:rPr lang="en-IE" sz="2000" b="1" dirty="0"/>
              <a:t>Thy safety being the motive</a:t>
            </a:r>
            <a:r>
              <a:rPr lang="en-IE" sz="2000" b="1" dirty="0" smtClean="0"/>
              <a:t>.”</a:t>
            </a:r>
            <a:endParaRPr lang="en-IE" sz="2000" b="1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240379" y="2554375"/>
            <a:ext cx="4867842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0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(1:5)</a:t>
            </a:r>
          </a:p>
          <a:p>
            <a:pPr lvl="0"/>
            <a:r>
              <a:rPr lang="en-US" altLang="en-US" sz="2000" i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(When Kent, in disguise, joins up with Lear)</a:t>
            </a:r>
          </a:p>
          <a:p>
            <a:pPr lvl="0"/>
            <a:endParaRPr lang="en-US" altLang="en-US" sz="2000" i="1" dirty="0">
              <a:solidFill>
                <a:srgbClr val="000000"/>
              </a:solidFill>
              <a:latin typeface="+mn-lt"/>
              <a:cs typeface="Times New Roman" panose="02020603050405020304" pitchFamily="18" charset="0"/>
            </a:endParaRPr>
          </a:p>
          <a:p>
            <a:pPr lvl="0"/>
            <a:r>
              <a:rPr lang="en-US" altLang="en-US" sz="20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KING LEAR:</a:t>
            </a:r>
          </a:p>
          <a:p>
            <a:pPr lvl="0"/>
            <a:r>
              <a:rPr lang="en-US" altLang="en-US" sz="2000" b="1" dirty="0">
                <a:latin typeface="+mn-lt"/>
              </a:rPr>
              <a:t>Dost thou know me, fellow?</a:t>
            </a:r>
            <a:br>
              <a:rPr lang="en-US" altLang="en-US" sz="2000" b="1" dirty="0">
                <a:latin typeface="+mn-lt"/>
              </a:rPr>
            </a:br>
            <a:r>
              <a:rPr lang="en-US" altLang="en-US" sz="20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KENT:</a:t>
            </a:r>
          </a:p>
          <a:p>
            <a:pPr lvl="0"/>
            <a:r>
              <a:rPr lang="en-US" altLang="en-US" sz="2000" b="1" dirty="0">
                <a:latin typeface="+mn-lt"/>
              </a:rPr>
              <a:t>No, sir; but you have that in your countenance</a:t>
            </a:r>
            <a:br>
              <a:rPr lang="en-US" altLang="en-US" sz="2000" b="1" dirty="0">
                <a:latin typeface="+mn-lt"/>
              </a:rPr>
            </a:br>
            <a:r>
              <a:rPr lang="en-US" altLang="en-US" sz="2000" b="1" dirty="0">
                <a:latin typeface="+mn-lt"/>
              </a:rPr>
              <a:t>which I would fain call master.</a:t>
            </a:r>
            <a:br>
              <a:rPr lang="en-US" altLang="en-US" sz="2000" b="1" dirty="0">
                <a:latin typeface="+mn-lt"/>
              </a:rPr>
            </a:br>
            <a:r>
              <a:rPr lang="en-US" altLang="en-US" sz="20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KING LEAR:</a:t>
            </a:r>
          </a:p>
          <a:p>
            <a:pPr lvl="0"/>
            <a:r>
              <a:rPr lang="en-US" altLang="en-US" sz="2000" b="1" dirty="0">
                <a:latin typeface="+mn-lt"/>
              </a:rPr>
              <a:t>What's that?</a:t>
            </a:r>
            <a:br>
              <a:rPr lang="en-US" altLang="en-US" sz="2000" b="1" dirty="0">
                <a:latin typeface="+mn-lt"/>
              </a:rPr>
            </a:br>
            <a:r>
              <a:rPr lang="en-US" altLang="en-US" sz="20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KENT:</a:t>
            </a:r>
          </a:p>
          <a:p>
            <a:pPr lvl="0"/>
            <a:r>
              <a:rPr lang="en-US" altLang="en-US" sz="2000" b="1" dirty="0">
                <a:latin typeface="+mn-lt"/>
              </a:rPr>
              <a:t>Authority.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8505" y="559578"/>
            <a:ext cx="51655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/>
              <a:t>Gentleman to Lear (4:6)</a:t>
            </a:r>
          </a:p>
          <a:p>
            <a:r>
              <a:rPr lang="en-IE" sz="2400" i="1" dirty="0"/>
              <a:t>(When they find Lear on the beach)</a:t>
            </a:r>
            <a:endParaRPr lang="en-IE" sz="2400" b="1" dirty="0"/>
          </a:p>
          <a:p>
            <a:r>
              <a:rPr lang="en-IE" sz="2400" b="1" dirty="0"/>
              <a:t>“You are a royal one, and we obey you.”</a:t>
            </a:r>
          </a:p>
          <a:p>
            <a:endParaRPr lang="en-IE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90046" y="290703"/>
            <a:ext cx="41817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dirty="0" smtClean="0"/>
              <a:t>Take down these </a:t>
            </a:r>
            <a:r>
              <a:rPr lang="en-IE" sz="4400" dirty="0"/>
              <a:t>3 </a:t>
            </a:r>
            <a:r>
              <a:rPr lang="en-IE" sz="4400" dirty="0" smtClean="0"/>
              <a:t>quotes</a:t>
            </a:r>
            <a:endParaRPr lang="en-IE" sz="4400" dirty="0"/>
          </a:p>
        </p:txBody>
      </p:sp>
    </p:spTree>
    <p:extLst>
      <p:ext uri="{BB962C8B-B14F-4D97-AF65-F5344CB8AC3E}">
        <p14:creationId xmlns="" xmlns:p14="http://schemas.microsoft.com/office/powerpoint/2010/main" val="67284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9292" y="2353456"/>
            <a:ext cx="9698636" cy="4317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Box 1"/>
          <p:cNvSpPr txBox="1"/>
          <p:nvPr/>
        </p:nvSpPr>
        <p:spPr>
          <a:xfrm>
            <a:off x="3563590" y="-134912"/>
            <a:ext cx="48686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800" dirty="0">
                <a:latin typeface="AR DARLING" panose="02000000000000000000" pitchFamily="2" charset="0"/>
              </a:rPr>
              <a:t>Cruelty and Evil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3157" y="561641"/>
            <a:ext cx="103695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i="1" dirty="0"/>
              <a:t>King Lear </a:t>
            </a:r>
            <a:r>
              <a:rPr lang="en-IE" sz="2400" dirty="0"/>
              <a:t>is in many ways a pessimistic play that shows humans at their worst.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 smtClean="0"/>
              <a:t>The </a:t>
            </a:r>
            <a:r>
              <a:rPr lang="en-IE" sz="2400" dirty="0"/>
              <a:t>world itself seems like a “hell-black night.” (Gloucester, 3:7)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“As flies to wanton boys are we to the gods; / They kill us for their sport.” Gloucester (4:1). </a:t>
            </a:r>
            <a:r>
              <a:rPr lang="en-IE" sz="2400" dirty="0" smtClean="0"/>
              <a:t>Even the gods seem cruel and evil. </a:t>
            </a: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394777" y="2492980"/>
            <a:ext cx="883451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>
                <a:latin typeface="Comic Sans MS" panose="030F0702030302020204" pitchFamily="66" charset="0"/>
              </a:rPr>
              <a:t>Look </a:t>
            </a:r>
            <a:r>
              <a:rPr lang="en-IE" sz="3200" b="1">
                <a:latin typeface="Comic Sans MS" panose="030F0702030302020204" pitchFamily="66" charset="0"/>
              </a:rPr>
              <a:t>through </a:t>
            </a:r>
            <a:r>
              <a:rPr lang="en-IE" sz="3200" b="1" smtClean="0">
                <a:latin typeface="Comic Sans MS" panose="030F0702030302020204" pitchFamily="66" charset="0"/>
              </a:rPr>
              <a:t>these two scenes (3:7 and 4:1) </a:t>
            </a:r>
            <a:r>
              <a:rPr lang="en-IE" sz="3200" b="1" dirty="0">
                <a:latin typeface="Comic Sans MS" panose="030F0702030302020204" pitchFamily="66" charset="0"/>
              </a:rPr>
              <a:t>more quotes on cruelty and evil. Write them out and explain what they </a:t>
            </a:r>
            <a:r>
              <a:rPr lang="en-IE" sz="3200" b="1">
                <a:latin typeface="Comic Sans MS" panose="030F0702030302020204" pitchFamily="66" charset="0"/>
              </a:rPr>
              <a:t>mean</a:t>
            </a:r>
            <a:r>
              <a:rPr lang="en-IE" sz="3200" b="1" smtClean="0">
                <a:latin typeface="Comic Sans MS" panose="030F0702030302020204" pitchFamily="66" charset="0"/>
              </a:rPr>
              <a:t>.</a:t>
            </a:r>
            <a:endParaRPr lang="en-IE" sz="3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273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1162" y="0"/>
            <a:ext cx="493436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sz="2800" dirty="0">
                <a:latin typeface="AR JULIAN" panose="02000000000000000000" pitchFamily="2" charset="0"/>
              </a:rPr>
              <a:t>Theme: </a:t>
            </a:r>
          </a:p>
          <a:p>
            <a:pPr algn="ctr"/>
            <a:endParaRPr lang="en-IE" sz="2000" dirty="0">
              <a:latin typeface="AR JULIAN" panose="02000000000000000000" pitchFamily="2" charset="0"/>
            </a:endParaRPr>
          </a:p>
          <a:p>
            <a:pPr algn="ctr"/>
            <a:r>
              <a:rPr lang="en-IE" sz="4400" dirty="0">
                <a:latin typeface="AR JULIAN" panose="02000000000000000000" pitchFamily="2" charset="0"/>
              </a:rPr>
              <a:t>Justice and Power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7963" y="1580317"/>
            <a:ext cx="113807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The story begins with Lear as a stern and self-righteous King. </a:t>
            </a:r>
          </a:p>
          <a:p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When his daughters defy him, he rages in self-pity at the injustice.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Later, reduced to powerlessness, Lear comes to understand how unjust his whole society is.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Gloucester’s mutilation presents a stark image of injustice and abuse of power.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Lear develops a deep understanding and hatred of injustice. </a:t>
            </a:r>
          </a:p>
          <a:p>
            <a:endParaRPr lang="en-IE" sz="2400" dirty="0"/>
          </a:p>
          <a:p>
            <a:endParaRPr lang="en-IE" sz="2400" dirty="0"/>
          </a:p>
        </p:txBody>
      </p:sp>
    </p:spTree>
    <p:extLst>
      <p:ext uri="{BB962C8B-B14F-4D97-AF65-F5344CB8AC3E}">
        <p14:creationId xmlns="" xmlns:p14="http://schemas.microsoft.com/office/powerpoint/2010/main" val="129731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87679" y="4546545"/>
            <a:ext cx="7024469" cy="1785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Rectangle 2"/>
          <p:cNvSpPr/>
          <p:nvPr/>
        </p:nvSpPr>
        <p:spPr>
          <a:xfrm>
            <a:off x="2164080" y="757067"/>
            <a:ext cx="75168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Act 4 scene 6: 160-168</a:t>
            </a:r>
          </a:p>
          <a:p>
            <a:r>
              <a:rPr lang="en-I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 rascal beadle, hold thy bloody hand!</a:t>
            </a:r>
            <a:r>
              <a:rPr lang="en-IE" sz="2400" dirty="0"/>
              <a:t/>
            </a:r>
            <a:br>
              <a:rPr lang="en-IE" sz="2400" dirty="0"/>
            </a:br>
            <a:r>
              <a:rPr lang="en-I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Why dost thou lash that whore? Strip thine own back;</a:t>
            </a:r>
            <a:r>
              <a:rPr lang="en-IE" sz="2400" dirty="0"/>
              <a:t/>
            </a:r>
            <a:br>
              <a:rPr lang="en-IE" sz="2400" dirty="0"/>
            </a:br>
            <a:r>
              <a:rPr lang="en-I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Thou hotly </a:t>
            </a:r>
            <a:r>
              <a:rPr lang="en-IE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lust'st</a:t>
            </a:r>
            <a:r>
              <a:rPr lang="en-I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to use her in that kind</a:t>
            </a:r>
            <a:r>
              <a:rPr lang="en-IE" sz="2400" dirty="0"/>
              <a:t/>
            </a:r>
            <a:br>
              <a:rPr lang="en-IE" sz="2400" dirty="0"/>
            </a:br>
            <a:r>
              <a:rPr lang="en-I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which thou </a:t>
            </a:r>
            <a:r>
              <a:rPr lang="en-IE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whipp'st</a:t>
            </a:r>
            <a:r>
              <a:rPr lang="en-I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her. The usurer hangs the cozener.</a:t>
            </a:r>
            <a:r>
              <a:rPr lang="en-IE" sz="2400" dirty="0"/>
              <a:t/>
            </a:r>
            <a:br>
              <a:rPr lang="en-IE" sz="2400" dirty="0"/>
            </a:br>
            <a:r>
              <a:rPr lang="en-IE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Through </a:t>
            </a:r>
            <a:r>
              <a:rPr lang="en-IE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tatter'd</a:t>
            </a:r>
            <a:r>
              <a:rPr lang="en-IE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clothes small vices do appear;</a:t>
            </a:r>
            <a:r>
              <a:rPr lang="en-IE" sz="2400" b="1" i="1" u="sng" dirty="0"/>
              <a:t/>
            </a:r>
            <a:br>
              <a:rPr lang="en-IE" sz="2400" b="1" i="1" u="sng" dirty="0"/>
            </a:br>
            <a:r>
              <a:rPr lang="en-IE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Robes and </a:t>
            </a:r>
            <a:r>
              <a:rPr lang="en-IE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furr'd</a:t>
            </a:r>
            <a:r>
              <a:rPr lang="en-IE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gowns hide all. Plate sin with gold,</a:t>
            </a:r>
            <a:r>
              <a:rPr lang="en-IE" sz="2400" b="1" i="1" u="sng" dirty="0"/>
              <a:t/>
            </a:r>
            <a:br>
              <a:rPr lang="en-IE" sz="2400" b="1" i="1" u="sng" dirty="0"/>
            </a:br>
            <a:r>
              <a:rPr lang="en-IE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the strong lance of justice </a:t>
            </a:r>
            <a:r>
              <a:rPr lang="en-IE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hurtless</a:t>
            </a:r>
            <a:r>
              <a:rPr lang="en-IE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breaks:</a:t>
            </a:r>
            <a:r>
              <a:rPr lang="en-IE" sz="2400" b="1" i="1" u="sng" dirty="0"/>
              <a:t/>
            </a:r>
            <a:br>
              <a:rPr lang="en-IE" sz="2400" b="1" i="1" u="sng" dirty="0"/>
            </a:br>
            <a:r>
              <a:rPr lang="en-IE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Arm it in rags, a pigmy's straw does pierce it.</a:t>
            </a:r>
            <a:endParaRPr lang="en-IE" sz="2400" b="1" i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487679" y="253218"/>
            <a:ext cx="6086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u="sng" dirty="0"/>
              <a:t>Lear develops a new understanding of justice: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01550" y="4546545"/>
            <a:ext cx="4236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Beadle – a cop</a:t>
            </a:r>
          </a:p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Lash – whip</a:t>
            </a:r>
          </a:p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Hotly </a:t>
            </a:r>
            <a:r>
              <a:rPr lang="en-IE" sz="2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lust’st</a:t>
            </a:r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 – badly want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8862647" y="2747528"/>
            <a:ext cx="5861" cy="140670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8868508" y="3419650"/>
            <a:ext cx="1133621" cy="9730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632874" y="4392657"/>
            <a:ext cx="35591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Poor and powerless people are judged harshly for small crimes.</a:t>
            </a:r>
          </a:p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Rich and powerful people get away with large crimes. </a:t>
            </a:r>
          </a:p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In a way, justice is power.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679" y="4546545"/>
            <a:ext cx="37138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Usurer – loan-shark</a:t>
            </a:r>
          </a:p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Cozener – scam-artist</a:t>
            </a:r>
          </a:p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Vices – character problems</a:t>
            </a:r>
          </a:p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Plate – cover with armour</a:t>
            </a:r>
          </a:p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A pigmy’s straw – a tiny spear</a:t>
            </a:r>
          </a:p>
        </p:txBody>
      </p:sp>
      <p:cxnSp>
        <p:nvCxnSpPr>
          <p:cNvPr id="10" name="Straight Connector 9"/>
          <p:cNvCxnSpPr>
            <a:endCxn id="3" idx="1"/>
          </p:cNvCxnSpPr>
          <p:nvPr/>
        </p:nvCxnSpPr>
        <p:spPr>
          <a:xfrm flipH="1">
            <a:off x="2164080" y="1574853"/>
            <a:ext cx="14068" cy="89037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1629508" y="1815106"/>
            <a:ext cx="534573" cy="28488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3782" y="999498"/>
            <a:ext cx="22508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You badly want to do the same thing you’re punishing her for.</a:t>
            </a:r>
          </a:p>
        </p:txBody>
      </p:sp>
    </p:spTree>
    <p:extLst>
      <p:ext uri="{BB962C8B-B14F-4D97-AF65-F5344CB8AC3E}">
        <p14:creationId xmlns="" xmlns:p14="http://schemas.microsoft.com/office/powerpoint/2010/main" val="511406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271" y="1409075"/>
            <a:ext cx="9983449" cy="3612630"/>
          </a:xfrm>
        </p:spPr>
        <p:txBody>
          <a:bodyPr>
            <a:normAutofit lnSpcReduction="10000"/>
          </a:bodyPr>
          <a:lstStyle/>
          <a:p>
            <a:pPr algn="l"/>
            <a:r>
              <a:rPr lang="en-IE" sz="2800" dirty="0" smtClean="0"/>
              <a:t>Video 1: Actor </a:t>
            </a:r>
            <a:r>
              <a:rPr lang="en-IE" sz="2800" dirty="0"/>
              <a:t>Colm </a:t>
            </a:r>
            <a:r>
              <a:rPr lang="en-IE" sz="2800" dirty="0" err="1" smtClean="0"/>
              <a:t>Feore</a:t>
            </a:r>
            <a:r>
              <a:rPr lang="en-IE" sz="2800" dirty="0" smtClean="0"/>
              <a:t>, who is acting Lear, talks about the theme of madness. </a:t>
            </a:r>
          </a:p>
          <a:p>
            <a:pPr algn="l"/>
            <a:r>
              <a:rPr lang="en-IE" sz="2800" dirty="0" smtClean="0"/>
              <a:t/>
            </a:r>
            <a:br>
              <a:rPr lang="en-IE" sz="2800" dirty="0" smtClean="0"/>
            </a:br>
            <a:r>
              <a:rPr lang="en-IE" sz="2800" dirty="0" smtClean="0"/>
              <a:t>1. What helps us to remember who we are? </a:t>
            </a:r>
          </a:p>
          <a:p>
            <a:pPr algn="l"/>
            <a:endParaRPr lang="en-IE" sz="2800" dirty="0"/>
          </a:p>
          <a:p>
            <a:pPr algn="l"/>
            <a:r>
              <a:rPr lang="en-IE" sz="2800" dirty="0" smtClean="0"/>
              <a:t>2. What does he say is a “terrifying notion”?</a:t>
            </a:r>
          </a:p>
          <a:p>
            <a:pPr algn="l"/>
            <a:endParaRPr lang="en-IE" sz="2800" dirty="0"/>
          </a:p>
          <a:p>
            <a:pPr algn="l"/>
            <a:r>
              <a:rPr lang="en-IE" sz="2800" dirty="0" smtClean="0"/>
              <a:t>3. What does this have to do with </a:t>
            </a:r>
            <a:r>
              <a:rPr lang="en-IE" sz="2800" i="1" dirty="0" smtClean="0"/>
              <a:t>King Lear</a:t>
            </a:r>
            <a:r>
              <a:rPr lang="en-IE" sz="2800" dirty="0" smtClean="0"/>
              <a:t>?</a:t>
            </a:r>
          </a:p>
          <a:p>
            <a:pPr algn="l"/>
            <a:endParaRPr lang="en-IE" dirty="0"/>
          </a:p>
          <a:p>
            <a:pPr algn="l"/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4023571" y="-21274"/>
            <a:ext cx="31854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600" b="1" dirty="0" smtClean="0">
                <a:latin typeface="Chiller" panose="04020404031007020602" pitchFamily="82" charset="0"/>
              </a:rPr>
              <a:t>Madness</a:t>
            </a:r>
            <a:endParaRPr lang="en-IE" b="1" dirty="0"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51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803" y="254832"/>
            <a:ext cx="116623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/>
              <a:t>Video 2: National Theatre - King Lear’s madness</a:t>
            </a:r>
          </a:p>
          <a:p>
            <a:r>
              <a:rPr lang="en-IE" sz="2400" dirty="0" smtClean="0"/>
              <a:t>Actor Simon Russell Beale talks about madness in </a:t>
            </a:r>
            <a:r>
              <a:rPr lang="en-IE" sz="2400" i="1" dirty="0" smtClean="0"/>
              <a:t>King Lear</a:t>
            </a:r>
          </a:p>
          <a:p>
            <a:endParaRPr lang="en-IE" sz="2400" i="1" dirty="0"/>
          </a:p>
          <a:p>
            <a:pPr marL="457200" indent="-457200">
              <a:buAutoNum type="arabicPeriod"/>
            </a:pPr>
            <a:r>
              <a:rPr lang="en-IE" sz="2400" dirty="0" smtClean="0"/>
              <a:t>What does he have to say about Dementia?</a:t>
            </a:r>
          </a:p>
          <a:p>
            <a:pPr marL="457200" indent="-457200">
              <a:buAutoNum type="arabicPeriod"/>
            </a:pPr>
            <a:endParaRPr lang="en-IE" sz="2400" dirty="0"/>
          </a:p>
          <a:p>
            <a:pPr marL="457200" indent="-457200">
              <a:buAutoNum type="arabicPeriod"/>
            </a:pPr>
            <a:r>
              <a:rPr lang="en-IE" sz="2400" dirty="0" smtClean="0"/>
              <a:t>At what point does Beale think Lear realises he’s losing his mind? </a:t>
            </a:r>
          </a:p>
          <a:p>
            <a:pPr marL="457200" indent="-457200">
              <a:buAutoNum type="arabicPeriod"/>
            </a:pPr>
            <a:endParaRPr lang="en-IE" sz="2400" dirty="0"/>
          </a:p>
          <a:p>
            <a:pPr marL="457200" indent="-457200">
              <a:buAutoNum type="arabicPeriod"/>
            </a:pPr>
            <a:r>
              <a:rPr lang="en-IE" sz="2400" dirty="0" smtClean="0"/>
              <a:t>What does he say about Lear’s anger?</a:t>
            </a:r>
          </a:p>
          <a:p>
            <a:pPr marL="457200" indent="-457200">
              <a:buAutoNum type="arabicPeriod"/>
            </a:pPr>
            <a:endParaRPr lang="en-IE" sz="2400" dirty="0"/>
          </a:p>
          <a:p>
            <a:pPr marL="457200" indent="-457200">
              <a:buAutoNum type="arabicPeriod"/>
            </a:pPr>
            <a:r>
              <a:rPr lang="en-IE" sz="2400" dirty="0" smtClean="0"/>
              <a:t>What does he say about unfinished sentences?</a:t>
            </a:r>
          </a:p>
          <a:p>
            <a:pPr marL="457200" indent="-457200">
              <a:buAutoNum type="arabicPeriod"/>
            </a:pPr>
            <a:endParaRPr lang="en-IE" sz="2400" dirty="0"/>
          </a:p>
          <a:p>
            <a:pPr marL="457200" indent="-457200">
              <a:buAutoNum type="arabicPeriod"/>
            </a:pPr>
            <a:r>
              <a:rPr lang="en-IE" sz="2400" dirty="0" smtClean="0"/>
              <a:t>What does he say about the final scene?</a:t>
            </a:r>
            <a:endParaRPr lang="en-IE" sz="2400" dirty="0"/>
          </a:p>
        </p:txBody>
      </p:sp>
    </p:spTree>
    <p:extLst>
      <p:ext uri="{BB962C8B-B14F-4D97-AF65-F5344CB8AC3E}">
        <p14:creationId xmlns="" xmlns:p14="http://schemas.microsoft.com/office/powerpoint/2010/main" val="297801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1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/>
              <a:t>Video 3: National Theatre performance of Act 1 Scene 1 and Act 3 scene 5</a:t>
            </a:r>
          </a:p>
          <a:p>
            <a:r>
              <a:rPr lang="en-IE" sz="2800" dirty="0" smtClean="0"/>
              <a:t>1:1 is the scene in which Lear divides his kingdom. </a:t>
            </a:r>
          </a:p>
          <a:p>
            <a:r>
              <a:rPr lang="en-IE" sz="2800" dirty="0" smtClean="0"/>
              <a:t>3:5 is the scene in which Lear, the fool, Tom and Kent shelter from the storm together. In this scene, Lear is totally mad. </a:t>
            </a:r>
          </a:p>
          <a:p>
            <a:endParaRPr lang="en-IE" sz="2800" dirty="0" smtClean="0"/>
          </a:p>
          <a:p>
            <a:endParaRPr lang="en-IE" sz="2800" dirty="0"/>
          </a:p>
          <a:p>
            <a:r>
              <a:rPr lang="en-IE" sz="2800" dirty="0" smtClean="0"/>
              <a:t>Write a paragraph on how this production of </a:t>
            </a:r>
            <a:r>
              <a:rPr lang="en-IE" sz="2800" i="1" dirty="0" smtClean="0"/>
              <a:t>King Lear </a:t>
            </a:r>
            <a:r>
              <a:rPr lang="en-IE" sz="2800" dirty="0" smtClean="0"/>
              <a:t>deals with the theme of Lear’s madness. </a:t>
            </a:r>
          </a:p>
          <a:p>
            <a:r>
              <a:rPr lang="en-IE" sz="2800" dirty="0" smtClean="0"/>
              <a:t>Think about costume, sets, actors. </a:t>
            </a:r>
          </a:p>
        </p:txBody>
      </p:sp>
    </p:spTree>
    <p:extLst>
      <p:ext uri="{BB962C8B-B14F-4D97-AF65-F5344CB8AC3E}">
        <p14:creationId xmlns="" xmlns:p14="http://schemas.microsoft.com/office/powerpoint/2010/main" val="74603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2984" y="55488"/>
            <a:ext cx="3639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dirty="0"/>
              <a:t>Youth and Old 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46331"/>
            <a:ext cx="121920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/>
              <a:t>King Lear </a:t>
            </a:r>
            <a:r>
              <a:rPr lang="en-IE" sz="2000" dirty="0"/>
              <a:t>deals with a struggle between young and old. The letter Edmund shows Gloucester (which may have been written by Edgar but is probably a forgery) reads:</a:t>
            </a:r>
          </a:p>
          <a:p>
            <a:endParaRPr lang="en-IE" dirty="0">
              <a:latin typeface="Comic Sans MS" panose="030F0702030302020204" pitchFamily="66" charset="0"/>
            </a:endParaRPr>
          </a:p>
          <a:p>
            <a:r>
              <a:rPr lang="en-IE" sz="2000" i="1" dirty="0">
                <a:latin typeface="Comic Sans MS" panose="030F0702030302020204" pitchFamily="66" charset="0"/>
              </a:rPr>
              <a:t>“This policy and reverence of age makes the world bitter to the best of our times; keeps our fortunes from us till our oldness cannot relish them. </a:t>
            </a:r>
          </a:p>
          <a:p>
            <a:r>
              <a:rPr lang="en-IE" sz="2000" i="1" dirty="0">
                <a:latin typeface="Comic Sans MS" panose="030F0702030302020204" pitchFamily="66" charset="0"/>
              </a:rPr>
              <a:t>I begin to find an idle and fond bondage in </a:t>
            </a:r>
            <a:r>
              <a:rPr lang="en-IE" sz="2000" b="1" i="1" dirty="0">
                <a:latin typeface="Comic Sans MS" panose="030F0702030302020204" pitchFamily="66" charset="0"/>
              </a:rPr>
              <a:t>the oppression of aged tyranny</a:t>
            </a:r>
            <a:r>
              <a:rPr lang="en-IE" sz="2000" i="1" dirty="0">
                <a:latin typeface="Comic Sans MS" panose="030F0702030302020204" pitchFamily="66" charset="0"/>
              </a:rPr>
              <a:t>; who sways, not as it hath power, but as it is suffered.” </a:t>
            </a:r>
            <a:r>
              <a:rPr lang="en-IE" sz="2000" dirty="0">
                <a:latin typeface="Comic Sans MS" panose="030F0702030302020204" pitchFamily="66" charset="0"/>
              </a:rPr>
              <a:t>(1:2)</a:t>
            </a:r>
          </a:p>
          <a:p>
            <a:endParaRPr lang="en-IE" sz="2000" dirty="0">
              <a:latin typeface="Comic Sans MS" panose="030F0702030302020204" pitchFamily="66" charset="0"/>
            </a:endParaRPr>
          </a:p>
          <a:p>
            <a:r>
              <a:rPr lang="en-IE" sz="2000" dirty="0"/>
              <a:t>The issue of the old handing over their wealth and power to the young (or refusing to do so) dominates the play. Edmund gloats when he betrays his father: “The younger rises when the old doth fall.” (3:3) But Edgar feels the heavy hand of his aged father as well when he is framed for attempted murder. </a:t>
            </a:r>
          </a:p>
          <a:p>
            <a:endParaRPr lang="en-IE" sz="2000" dirty="0"/>
          </a:p>
          <a:p>
            <a:r>
              <a:rPr lang="en-IE" sz="2000" dirty="0"/>
              <a:t>This sub-plot echoes how Lear’s family also feels “the oppression of aged tyranny”. </a:t>
            </a:r>
          </a:p>
          <a:p>
            <a:endParaRPr lang="en-IE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072984" y="4919008"/>
            <a:ext cx="76380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FF0000"/>
                </a:solidFill>
              </a:rPr>
              <a:t>Policy and reverence of age: respect for the elderly. </a:t>
            </a:r>
          </a:p>
          <a:p>
            <a:endParaRPr lang="en-IE" sz="2000" dirty="0">
              <a:solidFill>
                <a:srgbClr val="FF0000"/>
              </a:solidFill>
            </a:endParaRPr>
          </a:p>
          <a:p>
            <a:r>
              <a:rPr lang="en-IE" sz="2000" dirty="0">
                <a:solidFill>
                  <a:srgbClr val="FF0000"/>
                </a:solidFill>
              </a:rPr>
              <a:t>An idle and fond bondage: a lazy and stupid kind of slavery. </a:t>
            </a:r>
          </a:p>
          <a:p>
            <a:endParaRPr lang="en-IE" sz="2000" dirty="0">
              <a:solidFill>
                <a:srgbClr val="FF0000"/>
              </a:solidFill>
            </a:endParaRPr>
          </a:p>
          <a:p>
            <a:r>
              <a:rPr lang="en-IE" sz="2000" dirty="0">
                <a:solidFill>
                  <a:srgbClr val="FF0000"/>
                </a:solidFill>
              </a:rPr>
              <a:t>Sways – has power</a:t>
            </a:r>
          </a:p>
          <a:p>
            <a:r>
              <a:rPr lang="en-IE" sz="2000" dirty="0">
                <a:solidFill>
                  <a:srgbClr val="FF0000"/>
                </a:solidFill>
              </a:rPr>
              <a:t>Is suffered – is put up with </a:t>
            </a:r>
          </a:p>
        </p:txBody>
      </p:sp>
    </p:spTree>
    <p:extLst>
      <p:ext uri="{BB962C8B-B14F-4D97-AF65-F5344CB8AC3E}">
        <p14:creationId xmlns="" xmlns:p14="http://schemas.microsoft.com/office/powerpoint/2010/main" val="1146399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610350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“ 'tis our fast intent</a:t>
            </a:r>
            <a:br>
              <a:rPr lang="en-IE" sz="2400" dirty="0"/>
            </a:br>
            <a:r>
              <a:rPr lang="en-IE" sz="2400" dirty="0"/>
              <a:t>To shake all cares and business from our age;</a:t>
            </a:r>
            <a:br>
              <a:rPr lang="en-IE" sz="2400" dirty="0"/>
            </a:br>
            <a:r>
              <a:rPr lang="en-IE" sz="2400" dirty="0"/>
              <a:t>Conferring them on younger strengths, while we</a:t>
            </a:r>
            <a:br>
              <a:rPr lang="en-IE" sz="2400" dirty="0"/>
            </a:br>
            <a:r>
              <a:rPr lang="en-IE" sz="2400" dirty="0" err="1"/>
              <a:t>Unburthen'd</a:t>
            </a:r>
            <a:r>
              <a:rPr lang="en-IE" sz="2400" dirty="0"/>
              <a:t> crawl toward death.” Lear, 1:1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“You see how full of changes his age is.” Goneril 1:1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“</a:t>
            </a:r>
            <a:r>
              <a:rPr lang="en-IE" sz="2400" dirty="0" err="1"/>
              <a:t>’Tis</a:t>
            </a:r>
            <a:r>
              <a:rPr lang="en-IE" sz="2400" dirty="0"/>
              <a:t> the infirmity of his age.” Regan, 1:1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“ Idle old man,</a:t>
            </a:r>
            <a:br>
              <a:rPr lang="en-IE" sz="2400" dirty="0"/>
            </a:br>
            <a:r>
              <a:rPr lang="en-IE" sz="2400" dirty="0"/>
              <a:t>That still would manage those authorities</a:t>
            </a:r>
            <a:br>
              <a:rPr lang="en-IE" sz="2400" dirty="0"/>
            </a:br>
            <a:r>
              <a:rPr lang="en-IE" sz="2400" dirty="0"/>
              <a:t>That he hath given away! Now, by my life,</a:t>
            </a:r>
            <a:br>
              <a:rPr lang="en-IE" sz="2400" dirty="0"/>
            </a:br>
            <a:r>
              <a:rPr lang="en-IE" sz="2400" dirty="0"/>
              <a:t>Old fools are babes again…” Goneril, 2:3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“'Dear daughter, I confess that I am old;</a:t>
            </a:r>
            <a:br>
              <a:rPr lang="en-IE" sz="2400" dirty="0"/>
            </a:br>
            <a:r>
              <a:rPr lang="en-IE" sz="2400" i="1" dirty="0"/>
              <a:t>Kneeling</a:t>
            </a:r>
            <a:endParaRPr lang="en-IE" sz="2400" dirty="0"/>
          </a:p>
          <a:p>
            <a:r>
              <a:rPr lang="en-IE" sz="2400" dirty="0"/>
              <a:t>Age is unnecessary: on my knees I beg</a:t>
            </a:r>
            <a:br>
              <a:rPr lang="en-IE" sz="2400" dirty="0"/>
            </a:br>
            <a:r>
              <a:rPr lang="en-IE" sz="2400" dirty="0"/>
              <a:t>That you'll vouchsafe me raiment, bed, and food.‘” Lear (sarcastically), 2:4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8182659" y="478302"/>
            <a:ext cx="3535729" cy="3193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6743700" y="0"/>
            <a:ext cx="54483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“here I stand, your slave,</a:t>
            </a:r>
            <a:br>
              <a:rPr lang="en-IE" sz="2400" dirty="0"/>
            </a:br>
            <a:r>
              <a:rPr lang="en-IE" sz="2400" dirty="0"/>
              <a:t>A poor, infirm, weak, and despised old man” Lear, 3:2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“Pray, do not mock me:</a:t>
            </a:r>
            <a:br>
              <a:rPr lang="en-IE" sz="2400" dirty="0"/>
            </a:br>
            <a:r>
              <a:rPr lang="en-IE" sz="2400" dirty="0"/>
              <a:t>I am a very foolish fond old man,</a:t>
            </a:r>
            <a:br>
              <a:rPr lang="en-IE" sz="2400" dirty="0"/>
            </a:br>
            <a:r>
              <a:rPr lang="en-IE" sz="2400" dirty="0"/>
              <a:t>Fourscore and upward, not an hour more nor less;</a:t>
            </a:r>
            <a:br>
              <a:rPr lang="en-IE" sz="2400" dirty="0"/>
            </a:br>
            <a:r>
              <a:rPr lang="en-IE" sz="2400" dirty="0"/>
              <a:t>And, to deal plainly,</a:t>
            </a:r>
            <a:br>
              <a:rPr lang="en-IE" sz="2400" dirty="0"/>
            </a:br>
            <a:r>
              <a:rPr lang="en-IE" sz="2400" dirty="0"/>
              <a:t>I fear I am not in my perfect mind.” Lear, 4:7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“The oldest hath borne most: we that are young</a:t>
            </a:r>
            <a:br>
              <a:rPr lang="en-IE" sz="2400" dirty="0"/>
            </a:br>
            <a:r>
              <a:rPr lang="en-IE" sz="2400" dirty="0"/>
              <a:t>Shall never see so much, nor live so long.” Edgar, 5:3 (final lines, after Lear’s death)</a:t>
            </a:r>
          </a:p>
          <a:p>
            <a:endParaRPr lang="en-IE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610350" y="-190500"/>
            <a:ext cx="0" cy="75057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25374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9249"/>
            <a:ext cx="1125855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FOOL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/>
              <a:t>If thou wert my fool, </a:t>
            </a:r>
            <a:r>
              <a:rPr lang="en-US" altLang="en-US" sz="2800" dirty="0" err="1"/>
              <a:t>nuncle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I'ld</a:t>
            </a:r>
            <a:r>
              <a:rPr lang="en-US" altLang="en-US" sz="2800" dirty="0"/>
              <a:t> have thee beaten</a:t>
            </a:r>
            <a:br>
              <a:rPr lang="en-US" altLang="en-US" sz="2800" dirty="0"/>
            </a:br>
            <a:r>
              <a:rPr lang="en-US" altLang="en-US" sz="2800" dirty="0"/>
              <a:t>for being old before thy time.</a:t>
            </a:r>
            <a:br>
              <a:rPr lang="en-US" altLang="en-US" sz="2800" dirty="0"/>
            </a:br>
            <a:r>
              <a:rPr lang="en-US" altLang="en-US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KING LEAR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/>
              <a:t>How's that?</a:t>
            </a:r>
            <a:br>
              <a:rPr lang="en-US" altLang="en-US" sz="2800" dirty="0"/>
            </a:br>
            <a:r>
              <a:rPr lang="en-US" altLang="en-US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FOOL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/>
              <a:t>Thou </a:t>
            </a:r>
            <a:r>
              <a:rPr lang="en-US" altLang="en-US" sz="2800" dirty="0" err="1"/>
              <a:t>shouldst</a:t>
            </a:r>
            <a:r>
              <a:rPr lang="en-US" altLang="en-US" sz="2800" dirty="0"/>
              <a:t> not have been old till thou </a:t>
            </a:r>
            <a:r>
              <a:rPr lang="en-US" altLang="en-US" sz="2800" dirty="0" err="1"/>
              <a:t>hadst</a:t>
            </a:r>
            <a:r>
              <a:rPr lang="en-US" altLang="en-US" sz="2800" dirty="0"/>
              <a:t/>
            </a:r>
            <a:br>
              <a:rPr lang="en-US" altLang="en-US" sz="2800" dirty="0"/>
            </a:br>
            <a:r>
              <a:rPr lang="en-US" altLang="en-US" sz="2800" dirty="0"/>
              <a:t>been wise.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KING LEAR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/>
              <a:t>O, let me not be mad, not mad, sweet heaven</a:t>
            </a:r>
            <a:br>
              <a:rPr lang="en-US" altLang="en-US" sz="2800" dirty="0"/>
            </a:br>
            <a:r>
              <a:rPr lang="en-US" altLang="en-US" sz="2800" dirty="0"/>
              <a:t>Keep me in temper: I would not be mad!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/>
              <a:t>2:5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184667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3923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878</Words>
  <Application>Microsoft Office PowerPoint</Application>
  <PresentationFormat>Custom</PresentationFormat>
  <Paragraphs>118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Manus Lenihan</dc:creator>
  <cp:lastModifiedBy>Windows User</cp:lastModifiedBy>
  <cp:revision>10</cp:revision>
  <dcterms:created xsi:type="dcterms:W3CDTF">2016-11-09T20:28:29Z</dcterms:created>
  <dcterms:modified xsi:type="dcterms:W3CDTF">2023-09-06T10:27:17Z</dcterms:modified>
</cp:coreProperties>
</file>